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86"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4" d="100"/>
          <a:sy n="64" d="100"/>
        </p:scale>
        <p:origin x="90"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58763" units="1/cm"/>
          <inkml:channelProperty channel="T" name="resolution" value="1" units="1/dev"/>
        </inkml:channelProperties>
      </inkml:inkSource>
      <inkml:timestamp xml:id="ts0" timeString="2015-10-08T11:31:40.86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4334 8462 0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73739-1226-41C9-BECD-3AC5C160BB16}" type="datetimeFigureOut">
              <a:rPr lang="nl-NL" smtClean="0"/>
              <a:t>8-10-2015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9FAFB-31BB-4B20-9031-5711A2397C2C}" type="slidenum">
              <a:rPr lang="nl-NL" smtClean="0"/>
              <a:t>‹nr.›</a:t>
            </a:fld>
            <a:endParaRPr lang="nl-NL"/>
          </a:p>
        </p:txBody>
      </p:sp>
    </p:spTree>
    <p:extLst>
      <p:ext uri="{BB962C8B-B14F-4D97-AF65-F5344CB8AC3E}">
        <p14:creationId xmlns:p14="http://schemas.microsoft.com/office/powerpoint/2010/main" val="3535053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989263" y="887413"/>
            <a:ext cx="4256087" cy="2395537"/>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68110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989263" y="887413"/>
            <a:ext cx="4256087" cy="2395537"/>
          </a:xfrm>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535825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989263" y="887413"/>
            <a:ext cx="4256087" cy="2395537"/>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885094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989263" y="887413"/>
            <a:ext cx="4256087" cy="2395537"/>
          </a:xfrm>
        </p:spPr>
      </p:sp>
      <p:sp>
        <p:nvSpPr>
          <p:cNvPr id="3" name="Tijdelijke aanduiding voor notities 2"/>
          <p:cNvSpPr>
            <a:spLocks noGrp="1"/>
          </p:cNvSpPr>
          <p:nvPr>
            <p:ph type="body" idx="1"/>
          </p:nvPr>
        </p:nvSpPr>
        <p:spPr/>
        <p:txBody>
          <a:bodyPr/>
          <a:lstStyle/>
          <a:p>
            <a:endParaRPr lang="nl-NL"/>
          </a:p>
        </p:txBody>
      </p:sp>
    </p:spTree>
    <p:extLst>
      <p:ext uri="{BB962C8B-B14F-4D97-AF65-F5344CB8AC3E}">
        <p14:creationId xmlns:p14="http://schemas.microsoft.com/office/powerpoint/2010/main" val="570299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5" name="Tijdelijke aanduiding voor voettekst 4"/>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6" name="Tijdelijke aanduiding voor dianummer 5"/>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9928608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7"/>
            <a:ext cx="10515600" cy="1325563"/>
          </a:xfrm>
          <a:prstGeom prst="rect">
            <a:avLst/>
          </a:prstGeom>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5" name="Tijdelijke aanduiding voor voettekst 4"/>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6" name="Tijdelijke aanduiding voor dianummer 5"/>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07490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1" y="365125"/>
            <a:ext cx="2628900" cy="5811838"/>
          </a:xfrm>
          <a:prstGeom prst="rect">
            <a:avLst/>
          </a:prstGeo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1"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5" name="Tijdelijke aanduiding voor voettekst 4"/>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6" name="Tijdelijke aanduiding voor dianummer 5"/>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336386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7"/>
            <a:ext cx="10515600" cy="1325563"/>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5" name="Tijdelijke aanduiding voor voettekst 4"/>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6" name="Tijdelijke aanduiding voor dianummer 5"/>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26809329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1" y="1709740"/>
            <a:ext cx="10515600" cy="2852737"/>
          </a:xfrm>
          <a:prstGeom prst="rect">
            <a:avLst/>
          </a:prstGeom>
        </p:spPr>
        <p:txBody>
          <a:bodyPr anchor="b"/>
          <a:lstStyle>
            <a:lvl1pPr>
              <a:defRPr sz="45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5" name="Tijdelijke aanduiding voor voettekst 4"/>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6" name="Tijdelijke aanduiding voor dianummer 5"/>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761769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7"/>
            <a:ext cx="10515600" cy="1325563"/>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6" name="Tijdelijke aanduiding voor voettekst 5"/>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7" name="Tijdelijke aanduiding voor dianummer 6"/>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3130692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7"/>
            <a:ext cx="10515600" cy="1325563"/>
          </a:xfrm>
          <a:prstGeom prst="rect">
            <a:avLst/>
          </a:prstGeo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smtClean="0"/>
              <a:t>Klik om de modelstijlen te bewerken</a:t>
            </a:r>
          </a:p>
        </p:txBody>
      </p:sp>
      <p:sp>
        <p:nvSpPr>
          <p:cNvPr id="4" name="Tijdelijke aanduiding voor inhoud 3"/>
          <p:cNvSpPr>
            <a:spLocks noGrp="1"/>
          </p:cNvSpPr>
          <p:nvPr>
            <p:ph sz="half" idx="2"/>
          </p:nvPr>
        </p:nvSpPr>
        <p:spPr>
          <a:xfrm>
            <a:off x="839789"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1"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8" name="Tijdelijke aanduiding voor voettekst 7"/>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9" name="Tijdelijke aanduiding voor dianummer 8"/>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225147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7"/>
            <a:ext cx="10515600" cy="1325563"/>
          </a:xfrm>
          <a:prstGeom prst="rect">
            <a:avLst/>
          </a:prstGeom>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4" name="Tijdelijke aanduiding voor voettekst 3"/>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5" name="Tijdelijke aanduiding voor dianummer 4"/>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615915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bg>
      <p:bgPr>
        <a:solidFill>
          <a:schemeClr val="bg1"/>
        </a:solid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sz="450">
                <a:solidFill>
                  <a:schemeClr val="tx1"/>
                </a:solidFill>
              </a:defRPr>
            </a:lvl1pPr>
          </a:lstStyle>
          <a:p>
            <a:fld id="{C17BFE3C-662B-42F3-A0C8-94BF5471221C}" type="slidenum">
              <a:rPr lang="nl-NL" smtClean="0">
                <a:solidFill>
                  <a:prstClr val="black"/>
                </a:solidFill>
              </a:rPr>
              <a:pPr/>
              <a:t>‹nr.›</a:t>
            </a:fld>
            <a:endParaRPr lang="nl-NL" dirty="0">
              <a:solidFill>
                <a:prstClr val="black"/>
              </a:solidFill>
            </a:endParaRPr>
          </a:p>
        </p:txBody>
      </p:sp>
    </p:spTree>
    <p:extLst>
      <p:ext uri="{BB962C8B-B14F-4D97-AF65-F5344CB8AC3E}">
        <p14:creationId xmlns:p14="http://schemas.microsoft.com/office/powerpoint/2010/main" val="24543821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24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smtClean="0"/>
              <a:t>Klik om de modelstijlen te bewerken</a:t>
            </a:r>
          </a:p>
        </p:txBody>
      </p:sp>
      <p:sp>
        <p:nvSpPr>
          <p:cNvPr id="5" name="Tijdelijke aanduiding voor datum 4"/>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6" name="Tijdelijke aanduiding voor voettekst 5"/>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7" name="Tijdelijke aanduiding voor dianummer 6"/>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847479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24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smtClean="0"/>
              <a:t>Klik om de modelstijlen te bewerken</a:t>
            </a:r>
          </a:p>
        </p:txBody>
      </p:sp>
      <p:sp>
        <p:nvSpPr>
          <p:cNvPr id="5" name="Tijdelijke aanduiding voor datum 4"/>
          <p:cNvSpPr>
            <a:spLocks noGrp="1"/>
          </p:cNvSpPr>
          <p:nvPr>
            <p:ph type="dt" sz="half" idx="10"/>
          </p:nvPr>
        </p:nvSpPr>
        <p:spPr>
          <a:xfrm>
            <a:off x="838200" y="6356352"/>
            <a:ext cx="2743200" cy="365125"/>
          </a:xfrm>
          <a:prstGeom prst="rect">
            <a:avLst/>
          </a:prstGeom>
        </p:spPr>
        <p:txBody>
          <a:bodyPr/>
          <a:lstStyle/>
          <a:p>
            <a:endParaRPr lang="nl-NL">
              <a:solidFill>
                <a:prstClr val="black"/>
              </a:solidFill>
            </a:endParaRPr>
          </a:p>
        </p:txBody>
      </p:sp>
      <p:sp>
        <p:nvSpPr>
          <p:cNvPr id="6" name="Tijdelijke aanduiding voor voettekst 5"/>
          <p:cNvSpPr>
            <a:spLocks noGrp="1"/>
          </p:cNvSpPr>
          <p:nvPr>
            <p:ph type="ftr" sz="quarter" idx="11"/>
          </p:nvPr>
        </p:nvSpPr>
        <p:spPr>
          <a:xfrm>
            <a:off x="4038600" y="6356352"/>
            <a:ext cx="4114800" cy="365125"/>
          </a:xfrm>
          <a:prstGeom prst="rect">
            <a:avLst/>
          </a:prstGeom>
        </p:spPr>
        <p:txBody>
          <a:bodyPr/>
          <a:lstStyle/>
          <a:p>
            <a:endParaRPr lang="nl-NL">
              <a:solidFill>
                <a:prstClr val="black"/>
              </a:solidFill>
            </a:endParaRPr>
          </a:p>
        </p:txBody>
      </p:sp>
      <p:sp>
        <p:nvSpPr>
          <p:cNvPr id="7" name="Tijdelijke aanduiding voor dianummer 6"/>
          <p:cNvSpPr>
            <a:spLocks noGrp="1"/>
          </p:cNvSpPr>
          <p:nvPr>
            <p:ph type="sldNum" sz="quarter" idx="12"/>
          </p:nvPr>
        </p:nvSpPr>
        <p:spPr/>
        <p:txBody>
          <a:body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538455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alpha val="50000"/>
          </a:schemeClr>
        </a:solid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838200" y="12795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dianumm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99AF9B-F67E-499E-9419-F16B1038F27B}" type="slidenum">
              <a:rPr lang="nl-NL" smtClean="0">
                <a:solidFill>
                  <a:prstClr val="black">
                    <a:tint val="75000"/>
                  </a:prstClr>
                </a:solidFill>
              </a:rPr>
              <a:pPr/>
              <a:t>‹nr.›</a:t>
            </a:fld>
            <a:endParaRPr lang="nl-NL">
              <a:solidFill>
                <a:prstClr val="black">
                  <a:tint val="75000"/>
                </a:prstClr>
              </a:solidFill>
            </a:endParaRPr>
          </a:p>
        </p:txBody>
      </p:sp>
      <p:cxnSp>
        <p:nvCxnSpPr>
          <p:cNvPr id="9" name="Rechte verbindingslijn 8"/>
          <p:cNvCxnSpPr/>
          <p:nvPr userDrawn="1"/>
        </p:nvCxnSpPr>
        <p:spPr>
          <a:xfrm>
            <a:off x="838200" y="6253843"/>
            <a:ext cx="105156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Afbeelding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38200" y="6332876"/>
            <a:ext cx="919987" cy="261864"/>
          </a:xfrm>
          <a:prstGeom prst="rect">
            <a:avLst/>
          </a:prstGeom>
        </p:spPr>
      </p:pic>
    </p:spTree>
    <p:extLst>
      <p:ext uri="{BB962C8B-B14F-4D97-AF65-F5344CB8AC3E}">
        <p14:creationId xmlns:p14="http://schemas.microsoft.com/office/powerpoint/2010/main" val="1799914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customXml" Target="../ink/ink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197099" y="3231657"/>
            <a:ext cx="3009900" cy="923330"/>
          </a:xfrm>
          <a:prstGeom prst="rect">
            <a:avLst/>
          </a:prstGeom>
          <a:noFill/>
        </p:spPr>
        <p:txBody>
          <a:bodyPr wrap="square" rtlCol="0">
            <a:spAutoFit/>
          </a:bodyPr>
          <a:lstStyle/>
          <a:p>
            <a:r>
              <a:rPr lang="nl-NL" sz="2700" b="1" dirty="0">
                <a:solidFill>
                  <a:prstClr val="black"/>
                </a:solidFill>
              </a:rPr>
              <a:t>Laat je kennis maken </a:t>
            </a:r>
            <a:r>
              <a:rPr lang="nl-NL" sz="2700" b="1">
                <a:solidFill>
                  <a:prstClr val="black"/>
                </a:solidFill>
              </a:rPr>
              <a:t>met </a:t>
            </a:r>
            <a:r>
              <a:rPr lang="nl-NL" sz="2700" b="1" smtClean="0">
                <a:solidFill>
                  <a:prstClr val="black"/>
                </a:solidFill>
              </a:rPr>
              <a:t>…</a:t>
            </a:r>
            <a:endParaRPr lang="nl-NL" sz="2700" b="1" dirty="0">
              <a:solidFill>
                <a:prstClr val="black"/>
              </a:solidFill>
            </a:endParaRPr>
          </a:p>
        </p:txBody>
      </p:sp>
      <p:sp>
        <p:nvSpPr>
          <p:cNvPr id="5" name="Tekstvak 4"/>
          <p:cNvSpPr txBox="1"/>
          <p:nvPr/>
        </p:nvSpPr>
        <p:spPr>
          <a:xfrm>
            <a:off x="5524500" y="4851521"/>
            <a:ext cx="4514850" cy="276999"/>
          </a:xfrm>
          <a:prstGeom prst="rect">
            <a:avLst/>
          </a:prstGeom>
          <a:noFill/>
        </p:spPr>
        <p:txBody>
          <a:bodyPr wrap="square" rtlCol="0">
            <a:spAutoFit/>
          </a:bodyPr>
          <a:lstStyle/>
          <a:p>
            <a:pPr algn="ctr"/>
            <a:r>
              <a:rPr lang="nl-NL" sz="1200" b="1" dirty="0" smtClean="0">
                <a:solidFill>
                  <a:prstClr val="black"/>
                </a:solidFill>
              </a:rPr>
              <a:t>Oktober </a:t>
            </a:r>
            <a:r>
              <a:rPr lang="nl-NL" sz="1200" b="1" dirty="0">
                <a:solidFill>
                  <a:prstClr val="black"/>
                </a:solidFill>
              </a:rPr>
              <a:t>2015  -  </a:t>
            </a:r>
            <a:r>
              <a:rPr lang="nl-NL" sz="1200" b="1" dirty="0" smtClean="0">
                <a:solidFill>
                  <a:prstClr val="black"/>
                </a:solidFill>
              </a:rPr>
              <a:t>Jan Boerema</a:t>
            </a:r>
            <a:endParaRPr lang="nl-NL" sz="1200" b="1" dirty="0">
              <a:solidFill>
                <a:prstClr val="black"/>
              </a:solidFill>
            </a:endParaRP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5026" y="1683097"/>
            <a:ext cx="2582274" cy="974443"/>
          </a:xfrm>
          <a:prstGeom prst="rect">
            <a:avLst/>
          </a:prstGeom>
        </p:spPr>
      </p:pic>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4810" y="1208251"/>
            <a:ext cx="4794541" cy="3193783"/>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a:t>
            </a:fld>
            <a:endParaRPr lang="nl-NL" dirty="0">
              <a:solidFill>
                <a:prstClr val="black"/>
              </a:solidFill>
            </a:endParaRPr>
          </a:p>
        </p:txBody>
      </p:sp>
      <mc:AlternateContent xmlns:mc="http://schemas.openxmlformats.org/markup-compatibility/2006">
        <mc:Choice xmlns:p14="http://schemas.microsoft.com/office/powerpoint/2010/main" Requires="p14">
          <p:contentPart p14:bwMode="auto" r:id="rId5">
            <p14:nvContentPartPr>
              <p14:cNvPr id="4" name="Inkt 3"/>
              <p14:cNvContentPartPr/>
              <p14:nvPr/>
            </p14:nvContentPartPr>
            <p14:xfrm>
              <a:off x="1560240" y="3046320"/>
              <a:ext cx="360" cy="360"/>
            </p14:xfrm>
          </p:contentPart>
        </mc:Choice>
        <mc:Fallback>
          <p:pic>
            <p:nvPicPr>
              <p:cNvPr id="4" name="Inkt 3"/>
              <p:cNvPicPr/>
              <p:nvPr/>
            </p:nvPicPr>
            <p:blipFill>
              <a:blip r:embed="rId6"/>
              <a:stretch>
                <a:fillRect/>
              </a:stretch>
            </p:blipFill>
            <p:spPr>
              <a:xfrm>
                <a:off x="1544400" y="2982600"/>
                <a:ext cx="32040" cy="127440"/>
              </a:xfrm>
              <a:prstGeom prst="rect">
                <a:avLst/>
              </a:prstGeom>
            </p:spPr>
          </p:pic>
        </mc:Fallback>
      </mc:AlternateContent>
    </p:spTree>
    <p:extLst>
      <p:ext uri="{BB962C8B-B14F-4D97-AF65-F5344CB8AC3E}">
        <p14:creationId xmlns:p14="http://schemas.microsoft.com/office/powerpoint/2010/main" val="3299665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1000" y="1397256"/>
            <a:ext cx="7948350" cy="239305"/>
          </a:xfrm>
          <a:prstGeom prst="rect">
            <a:avLst/>
          </a:prstGeom>
        </p:spPr>
      </p:pic>
      <p:sp>
        <p:nvSpPr>
          <p:cNvPr id="15" name="Tekstvak 14"/>
          <p:cNvSpPr txBox="1"/>
          <p:nvPr/>
        </p:nvSpPr>
        <p:spPr>
          <a:xfrm>
            <a:off x="2096017" y="540001"/>
            <a:ext cx="7925121" cy="461665"/>
          </a:xfrm>
          <a:prstGeom prst="rect">
            <a:avLst/>
          </a:prstGeom>
          <a:noFill/>
        </p:spPr>
        <p:txBody>
          <a:bodyPr wrap="square" rtlCol="0">
            <a:spAutoFit/>
          </a:bodyPr>
          <a:lstStyle/>
          <a:p>
            <a:pPr algn="ctr"/>
            <a:r>
              <a:rPr lang="nl-NL" sz="2400" b="1" dirty="0">
                <a:solidFill>
                  <a:prstClr val="black"/>
                </a:solidFill>
              </a:rPr>
              <a:t>Wat is nieuw/anders? – Taakbalk</a:t>
            </a:r>
          </a:p>
        </p:txBody>
      </p:sp>
      <p:sp>
        <p:nvSpPr>
          <p:cNvPr id="16" name="Tekstvak 15"/>
          <p:cNvSpPr txBox="1"/>
          <p:nvPr/>
        </p:nvSpPr>
        <p:spPr>
          <a:xfrm>
            <a:off x="2127522" y="2268811"/>
            <a:ext cx="2269830" cy="323165"/>
          </a:xfrm>
          <a:prstGeom prst="rect">
            <a:avLst/>
          </a:prstGeom>
          <a:noFill/>
        </p:spPr>
        <p:txBody>
          <a:bodyPr wrap="square" rtlCol="0">
            <a:spAutoFit/>
          </a:bodyPr>
          <a:lstStyle/>
          <a:p>
            <a:r>
              <a:rPr lang="nl-NL" sz="1500" dirty="0">
                <a:solidFill>
                  <a:prstClr val="black"/>
                </a:solidFill>
              </a:rPr>
              <a:t>zowel aan de linkerkant:</a:t>
            </a:r>
          </a:p>
        </p:txBody>
      </p:sp>
      <p:sp>
        <p:nvSpPr>
          <p:cNvPr id="17" name="Tekstvak 16"/>
          <p:cNvSpPr txBox="1"/>
          <p:nvPr/>
        </p:nvSpPr>
        <p:spPr>
          <a:xfrm>
            <a:off x="6112665" y="5459503"/>
            <a:ext cx="2206622" cy="553998"/>
          </a:xfrm>
          <a:prstGeom prst="rect">
            <a:avLst/>
          </a:prstGeom>
          <a:noFill/>
        </p:spPr>
        <p:txBody>
          <a:bodyPr wrap="square" rtlCol="0">
            <a:spAutoFit/>
          </a:bodyPr>
          <a:lstStyle/>
          <a:p>
            <a:pPr algn="r"/>
            <a:r>
              <a:rPr lang="nl-NL" sz="1500" dirty="0">
                <a:solidFill>
                  <a:prstClr val="black"/>
                </a:solidFill>
              </a:rPr>
              <a:t>als aan de rechterkant</a:t>
            </a:r>
          </a:p>
          <a:p>
            <a:pPr algn="r"/>
            <a:r>
              <a:rPr lang="nl-NL" sz="1500" b="1" dirty="0">
                <a:solidFill>
                  <a:prstClr val="black"/>
                </a:solidFill>
              </a:rPr>
              <a:t>Aktiecentrum</a:t>
            </a:r>
          </a:p>
        </p:txBody>
      </p:sp>
      <p:pic>
        <p:nvPicPr>
          <p:cNvPr id="18" name="Afbeelding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203" y="2755870"/>
            <a:ext cx="6608936" cy="804566"/>
          </a:xfrm>
          <a:prstGeom prst="rect">
            <a:avLst/>
          </a:prstGeom>
        </p:spPr>
      </p:pic>
      <p:pic>
        <p:nvPicPr>
          <p:cNvPr id="19" name="Afbeelding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8413" y="4640614"/>
            <a:ext cx="3892724" cy="606244"/>
          </a:xfrm>
          <a:prstGeom prst="rect">
            <a:avLst/>
          </a:prstGeom>
        </p:spPr>
      </p:pic>
      <p:sp>
        <p:nvSpPr>
          <p:cNvPr id="11" name="Afgeronde rechthoek 10"/>
          <p:cNvSpPr/>
          <p:nvPr/>
        </p:nvSpPr>
        <p:spPr>
          <a:xfrm>
            <a:off x="3180967" y="2932583"/>
            <a:ext cx="656650" cy="791748"/>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12" name="Afgeronde rechthoek 11"/>
          <p:cNvSpPr/>
          <p:nvPr/>
        </p:nvSpPr>
        <p:spPr>
          <a:xfrm>
            <a:off x="7771940" y="4710649"/>
            <a:ext cx="435158" cy="66528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4" name="Tekstvak 3"/>
          <p:cNvSpPr txBox="1"/>
          <p:nvPr/>
        </p:nvSpPr>
        <p:spPr>
          <a:xfrm>
            <a:off x="2782798" y="3733988"/>
            <a:ext cx="1189829" cy="553998"/>
          </a:xfrm>
          <a:prstGeom prst="rect">
            <a:avLst/>
          </a:prstGeom>
          <a:noFill/>
        </p:spPr>
        <p:txBody>
          <a:bodyPr wrap="square" rtlCol="0">
            <a:spAutoFit/>
          </a:bodyPr>
          <a:lstStyle/>
          <a:p>
            <a:r>
              <a:rPr lang="nl-NL" sz="1500" b="1" dirty="0">
                <a:solidFill>
                  <a:prstClr val="black"/>
                </a:solidFill>
              </a:rPr>
              <a:t>Zoekvenster </a:t>
            </a:r>
          </a:p>
          <a:p>
            <a:r>
              <a:rPr lang="nl-NL" sz="1500" b="1" dirty="0">
                <a:solidFill>
                  <a:prstClr val="black"/>
                </a:solidFill>
              </a:rPr>
              <a:t>= Cortana</a:t>
            </a:r>
          </a:p>
        </p:txBody>
      </p:sp>
      <p:sp>
        <p:nvSpPr>
          <p:cNvPr id="5" name="Tekstvak 4"/>
          <p:cNvSpPr txBox="1"/>
          <p:nvPr/>
        </p:nvSpPr>
        <p:spPr>
          <a:xfrm>
            <a:off x="3728483" y="3758887"/>
            <a:ext cx="1414580" cy="502702"/>
          </a:xfrm>
          <a:prstGeom prst="rect">
            <a:avLst/>
          </a:prstGeom>
          <a:noFill/>
        </p:spPr>
        <p:txBody>
          <a:bodyPr wrap="square" rtlCol="0">
            <a:spAutoFit/>
          </a:bodyPr>
          <a:lstStyle/>
          <a:p>
            <a:pPr algn="r">
              <a:lnSpc>
                <a:spcPts val="1575"/>
              </a:lnSpc>
            </a:pPr>
            <a:r>
              <a:rPr lang="nl-NL" sz="1500" b="1" dirty="0">
                <a:solidFill>
                  <a:prstClr val="black"/>
                </a:solidFill>
              </a:rPr>
              <a:t>taakweergave</a:t>
            </a:r>
          </a:p>
          <a:p>
            <a:pPr algn="r">
              <a:lnSpc>
                <a:spcPts val="1575"/>
              </a:lnSpc>
            </a:pPr>
            <a:r>
              <a:rPr lang="nl-NL" sz="1500" b="1" dirty="0">
                <a:solidFill>
                  <a:prstClr val="black"/>
                </a:solidFill>
              </a:rPr>
              <a:t>bureaubladen</a:t>
            </a:r>
          </a:p>
        </p:txBody>
      </p:sp>
      <p:sp>
        <p:nvSpPr>
          <p:cNvPr id="14" name="Afgeronde rechthoek 13"/>
          <p:cNvSpPr/>
          <p:nvPr/>
        </p:nvSpPr>
        <p:spPr>
          <a:xfrm>
            <a:off x="4116701" y="2933738"/>
            <a:ext cx="592356" cy="777916"/>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20" name="Afgeronde rechthoek 19"/>
          <p:cNvSpPr/>
          <p:nvPr/>
        </p:nvSpPr>
        <p:spPr>
          <a:xfrm>
            <a:off x="5112378" y="2928076"/>
            <a:ext cx="554038" cy="783579"/>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7" name="Tekstvak 6"/>
          <p:cNvSpPr txBox="1"/>
          <p:nvPr/>
        </p:nvSpPr>
        <p:spPr>
          <a:xfrm>
            <a:off x="5121665" y="3739190"/>
            <a:ext cx="596603" cy="323165"/>
          </a:xfrm>
          <a:prstGeom prst="rect">
            <a:avLst/>
          </a:prstGeom>
          <a:noFill/>
        </p:spPr>
        <p:txBody>
          <a:bodyPr wrap="square" rtlCol="0">
            <a:spAutoFit/>
          </a:bodyPr>
          <a:lstStyle/>
          <a:p>
            <a:r>
              <a:rPr lang="nl-NL" sz="1500" b="1" dirty="0" err="1">
                <a:solidFill>
                  <a:prstClr val="black"/>
                </a:solidFill>
              </a:rPr>
              <a:t>edge</a:t>
            </a:r>
            <a:endParaRPr lang="nl-NL" sz="1500" b="1" dirty="0">
              <a:solidFill>
                <a:prstClr val="black"/>
              </a:solidFill>
            </a:endParaRPr>
          </a:p>
        </p:txBody>
      </p:sp>
      <p:sp>
        <p:nvSpPr>
          <p:cNvPr id="21" name="Afgeronde rechthoek 20"/>
          <p:cNvSpPr/>
          <p:nvPr/>
        </p:nvSpPr>
        <p:spPr>
          <a:xfrm>
            <a:off x="6058048" y="2925466"/>
            <a:ext cx="535042" cy="786188"/>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22" name="Afgeronde rechthoek 21"/>
          <p:cNvSpPr/>
          <p:nvPr/>
        </p:nvSpPr>
        <p:spPr>
          <a:xfrm>
            <a:off x="6952838" y="2932583"/>
            <a:ext cx="628295" cy="791748"/>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23" name="Tekstvak 22"/>
          <p:cNvSpPr txBox="1"/>
          <p:nvPr/>
        </p:nvSpPr>
        <p:spPr>
          <a:xfrm>
            <a:off x="5969878" y="3738973"/>
            <a:ext cx="793849" cy="553998"/>
          </a:xfrm>
          <a:prstGeom prst="rect">
            <a:avLst/>
          </a:prstGeom>
          <a:noFill/>
        </p:spPr>
        <p:txBody>
          <a:bodyPr wrap="square" rtlCol="0">
            <a:spAutoFit/>
          </a:bodyPr>
          <a:lstStyle/>
          <a:p>
            <a:pPr algn="ctr"/>
            <a:r>
              <a:rPr lang="nl-NL" sz="1500" b="1" dirty="0" err="1">
                <a:solidFill>
                  <a:prstClr val="black"/>
                </a:solidFill>
              </a:rPr>
              <a:t>ver-kenner</a:t>
            </a:r>
            <a:endParaRPr lang="nl-NL" sz="1500" b="1" dirty="0">
              <a:solidFill>
                <a:prstClr val="black"/>
              </a:solidFill>
            </a:endParaRPr>
          </a:p>
        </p:txBody>
      </p:sp>
      <p:sp>
        <p:nvSpPr>
          <p:cNvPr id="24" name="Tekstvak 23"/>
          <p:cNvSpPr txBox="1"/>
          <p:nvPr/>
        </p:nvSpPr>
        <p:spPr>
          <a:xfrm>
            <a:off x="6929425" y="3740693"/>
            <a:ext cx="699683" cy="323165"/>
          </a:xfrm>
          <a:prstGeom prst="rect">
            <a:avLst/>
          </a:prstGeom>
          <a:noFill/>
        </p:spPr>
        <p:txBody>
          <a:bodyPr wrap="square" rtlCol="0">
            <a:spAutoFit/>
          </a:bodyPr>
          <a:lstStyle/>
          <a:p>
            <a:r>
              <a:rPr lang="nl-NL" sz="1500" b="1" dirty="0">
                <a:solidFill>
                  <a:prstClr val="black"/>
                </a:solidFill>
              </a:rPr>
              <a:t>store</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10</a:t>
            </a:fld>
            <a:endParaRPr lang="nl-NL" dirty="0">
              <a:solidFill>
                <a:prstClr val="black"/>
              </a:solidFill>
            </a:endParaRPr>
          </a:p>
        </p:txBody>
      </p:sp>
    </p:spTree>
    <p:extLst>
      <p:ext uri="{BB962C8B-B14F-4D97-AF65-F5344CB8AC3E}">
        <p14:creationId xmlns:p14="http://schemas.microsoft.com/office/powerpoint/2010/main" val="4194507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ppt_x"/>
                                          </p:val>
                                        </p:tav>
                                        <p:tav tm="100000">
                                          <p:val>
                                            <p:strVal val="#ppt_x"/>
                                          </p:val>
                                        </p:tav>
                                      </p:tavLst>
                                    </p:anim>
                                    <p:anim calcmode="lin" valueType="num">
                                      <p:cBhvr additive="base">
                                        <p:cTn id="46" dur="500" fill="hold"/>
                                        <p:tgtEl>
                                          <p:spTgt spid="2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additive="base">
                                        <p:cTn id="73" dur="500" fill="hold"/>
                                        <p:tgtEl>
                                          <p:spTgt spid="12"/>
                                        </p:tgtEl>
                                        <p:attrNameLst>
                                          <p:attrName>ppt_x</p:attrName>
                                        </p:attrNameLst>
                                      </p:cBhvr>
                                      <p:tavLst>
                                        <p:tav tm="0">
                                          <p:val>
                                            <p:strVal val="#ppt_x"/>
                                          </p:val>
                                        </p:tav>
                                        <p:tav tm="100000">
                                          <p:val>
                                            <p:strVal val="#ppt_x"/>
                                          </p:val>
                                        </p:tav>
                                      </p:tavLst>
                                    </p:anim>
                                    <p:anim calcmode="lin" valueType="num">
                                      <p:cBhvr additive="base">
                                        <p:cTn id="7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1" grpId="0" animBg="1"/>
      <p:bldP spid="12" grpId="0" animBg="1"/>
      <p:bldP spid="4" grpId="0"/>
      <p:bldP spid="5" grpId="0"/>
      <p:bldP spid="14" grpId="0" animBg="1"/>
      <p:bldP spid="20" grpId="0" animBg="1"/>
      <p:bldP spid="7" grpId="0"/>
      <p:bldP spid="21" grpId="0" animBg="1"/>
      <p:bldP spid="22" grpId="0" animBg="1"/>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11</a:t>
            </a:fld>
            <a:endParaRPr lang="nl-NL" dirty="0">
              <a:solidFill>
                <a:prstClr val="black"/>
              </a:solidFill>
            </a:endParaRPr>
          </a:p>
        </p:txBody>
      </p:sp>
      <p:pic>
        <p:nvPicPr>
          <p:cNvPr id="3" name="cortana-dem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0"/>
            <a:ext cx="9144000" cy="6858000"/>
          </a:xfrm>
          <a:prstGeom prst="rect">
            <a:avLst/>
          </a:prstGeom>
        </p:spPr>
      </p:pic>
    </p:spTree>
    <p:extLst>
      <p:ext uri="{BB962C8B-B14F-4D97-AF65-F5344CB8AC3E}">
        <p14:creationId xmlns:p14="http://schemas.microsoft.com/office/powerpoint/2010/main" val="230006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2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7002" y="1346534"/>
            <a:ext cx="5942349" cy="4292303"/>
          </a:xfrm>
          <a:prstGeom prst="rect">
            <a:avLst/>
          </a:prstGeom>
        </p:spPr>
      </p:pic>
      <p:sp>
        <p:nvSpPr>
          <p:cNvPr id="4" name="Tekstvak 3"/>
          <p:cNvSpPr txBox="1"/>
          <p:nvPr/>
        </p:nvSpPr>
        <p:spPr>
          <a:xfrm>
            <a:off x="2037000" y="1288359"/>
            <a:ext cx="2060002" cy="3323987"/>
          </a:xfrm>
          <a:prstGeom prst="rect">
            <a:avLst/>
          </a:prstGeom>
          <a:noFill/>
        </p:spPr>
        <p:txBody>
          <a:bodyPr wrap="square" rtlCol="0">
            <a:spAutoFit/>
          </a:bodyPr>
          <a:lstStyle/>
          <a:p>
            <a:pPr marL="257175" indent="-257175">
              <a:buBlip>
                <a:blip r:embed="rId3"/>
              </a:buBlip>
            </a:pPr>
            <a:r>
              <a:rPr lang="nl-NL" dirty="0">
                <a:solidFill>
                  <a:prstClr val="black"/>
                </a:solidFill>
              </a:rPr>
              <a:t>‘Taakweergave’ Er kan nu met verschillende virtuele bureaubladen gewerkt worden.</a:t>
            </a:r>
          </a:p>
          <a:p>
            <a:pPr marL="257175" indent="-257175">
              <a:buBlip>
                <a:blip r:embed="rId3"/>
              </a:buBlip>
            </a:pPr>
            <a:endParaRPr lang="nl-NL" sz="1500" dirty="0">
              <a:solidFill>
                <a:prstClr val="black"/>
              </a:solidFill>
            </a:endParaRPr>
          </a:p>
          <a:p>
            <a:endParaRPr lang="nl-NL" sz="1500" dirty="0">
              <a:solidFill>
                <a:prstClr val="black"/>
              </a:solidFill>
            </a:endParaRPr>
          </a:p>
          <a:p>
            <a:pPr marL="257175" indent="-257175">
              <a:buBlip>
                <a:blip r:embed="rId3"/>
              </a:buBlip>
            </a:pPr>
            <a:r>
              <a:rPr lang="nl-NL" dirty="0">
                <a:solidFill>
                  <a:prstClr val="black"/>
                </a:solidFill>
              </a:rPr>
              <a:t>Elk bureaublad kan zijn eigen set programma’s hebben.</a:t>
            </a:r>
          </a:p>
        </p:txBody>
      </p:sp>
      <p:sp>
        <p:nvSpPr>
          <p:cNvPr id="5" name="Tekstvak 4"/>
          <p:cNvSpPr txBox="1"/>
          <p:nvPr/>
        </p:nvSpPr>
        <p:spPr>
          <a:xfrm>
            <a:off x="2037000" y="4715506"/>
            <a:ext cx="1568288" cy="923330"/>
          </a:xfrm>
          <a:prstGeom prst="rect">
            <a:avLst/>
          </a:prstGeom>
          <a:noFill/>
        </p:spPr>
        <p:txBody>
          <a:bodyPr wrap="square" rtlCol="0">
            <a:spAutoFit/>
          </a:bodyPr>
          <a:lstStyle/>
          <a:p>
            <a:pPr marL="257175" indent="-257175">
              <a:buBlip>
                <a:blip r:embed="rId3"/>
              </a:buBlip>
            </a:pPr>
            <a:r>
              <a:rPr lang="nl-NL" dirty="0">
                <a:solidFill>
                  <a:prstClr val="black"/>
                </a:solidFill>
              </a:rPr>
              <a:t>Te besturen met de muis</a:t>
            </a:r>
          </a:p>
        </p:txBody>
      </p:sp>
      <p:cxnSp>
        <p:nvCxnSpPr>
          <p:cNvPr id="6" name="Rechte verbindingslijn met pijl 5"/>
          <p:cNvCxnSpPr>
            <a:stCxn id="5" idx="3"/>
          </p:cNvCxnSpPr>
          <p:nvPr/>
        </p:nvCxnSpPr>
        <p:spPr>
          <a:xfrm>
            <a:off x="3605289" y="5177171"/>
            <a:ext cx="2521397" cy="76026"/>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12</a:t>
            </a:fld>
            <a:endParaRPr lang="nl-NL" dirty="0">
              <a:solidFill>
                <a:prstClr val="black"/>
              </a:solidFill>
            </a:endParaRPr>
          </a:p>
        </p:txBody>
      </p:sp>
      <p:sp>
        <p:nvSpPr>
          <p:cNvPr id="9" name="Tekstvak 8"/>
          <p:cNvSpPr txBox="1"/>
          <p:nvPr/>
        </p:nvSpPr>
        <p:spPr>
          <a:xfrm>
            <a:off x="2254294" y="540001"/>
            <a:ext cx="7836837" cy="461665"/>
          </a:xfrm>
          <a:prstGeom prst="rect">
            <a:avLst/>
          </a:prstGeom>
          <a:noFill/>
        </p:spPr>
        <p:txBody>
          <a:bodyPr wrap="square" rtlCol="0">
            <a:spAutoFit/>
          </a:bodyPr>
          <a:lstStyle/>
          <a:p>
            <a:pPr algn="ctr"/>
            <a:r>
              <a:rPr lang="nl-NL" sz="2400" b="1" dirty="0">
                <a:solidFill>
                  <a:prstClr val="black"/>
                </a:solidFill>
              </a:rPr>
              <a:t>Meerdere bureaubladen mogelijk</a:t>
            </a:r>
          </a:p>
        </p:txBody>
      </p:sp>
    </p:spTree>
    <p:extLst>
      <p:ext uri="{BB962C8B-B14F-4D97-AF65-F5344CB8AC3E}">
        <p14:creationId xmlns:p14="http://schemas.microsoft.com/office/powerpoint/2010/main" val="10085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barn(inVertical)">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7053" y="935383"/>
            <a:ext cx="7026765" cy="5277614"/>
          </a:xfrm>
          <a:prstGeom prst="rect">
            <a:avLst/>
          </a:prstGeom>
        </p:spPr>
      </p:pic>
      <p:sp>
        <p:nvSpPr>
          <p:cNvPr id="4" name="Tekstvak 3"/>
          <p:cNvSpPr txBox="1"/>
          <p:nvPr/>
        </p:nvSpPr>
        <p:spPr>
          <a:xfrm>
            <a:off x="2714562" y="4590324"/>
            <a:ext cx="6861069" cy="1066959"/>
          </a:xfrm>
          <a:prstGeom prst="rect">
            <a:avLst/>
          </a:prstGeom>
          <a:solidFill>
            <a:schemeClr val="bg2"/>
          </a:solidFill>
        </p:spPr>
        <p:txBody>
          <a:bodyPr wrap="square" rtlCol="0">
            <a:spAutoFit/>
          </a:bodyPr>
          <a:lstStyle/>
          <a:p>
            <a:pPr marL="257175" indent="-257175">
              <a:buBlip>
                <a:blip r:embed="rId3"/>
              </a:buBlip>
            </a:pPr>
            <a:r>
              <a:rPr lang="nl-NL" sz="1500" dirty="0">
                <a:solidFill>
                  <a:prstClr val="black"/>
                </a:solidFill>
              </a:rPr>
              <a:t>De Verkenner heeft een thuis (home) scherm gekregen. ‘Snelle toegang’</a:t>
            </a:r>
          </a:p>
          <a:p>
            <a:pPr>
              <a:lnSpc>
                <a:spcPts val="1050"/>
              </a:lnSpc>
            </a:pPr>
            <a:endParaRPr lang="nl-NL" sz="1500" dirty="0">
              <a:solidFill>
                <a:prstClr val="black"/>
              </a:solidFill>
            </a:endParaRPr>
          </a:p>
          <a:p>
            <a:pPr marL="257175" indent="-257175">
              <a:buBlip>
                <a:blip r:embed="rId3"/>
              </a:buBlip>
            </a:pPr>
            <a:r>
              <a:rPr lang="nl-NL" sz="1500" dirty="0">
                <a:solidFill>
                  <a:prstClr val="black"/>
                </a:solidFill>
              </a:rPr>
              <a:t>Hier vindt je de laatste en meest  gebruikte mappen / bestanden terug.</a:t>
            </a:r>
          </a:p>
          <a:p>
            <a:pPr>
              <a:lnSpc>
                <a:spcPts val="1050"/>
              </a:lnSpc>
            </a:pPr>
            <a:endParaRPr lang="nl-NL" sz="1500" dirty="0">
              <a:solidFill>
                <a:prstClr val="black"/>
              </a:solidFill>
            </a:endParaRPr>
          </a:p>
          <a:p>
            <a:pPr marL="257175" indent="-257175">
              <a:buBlip>
                <a:blip r:embed="rId3"/>
              </a:buBlip>
            </a:pPr>
            <a:r>
              <a:rPr lang="nl-NL" sz="1500" dirty="0">
                <a:solidFill>
                  <a:prstClr val="black"/>
                </a:solidFill>
              </a:rPr>
              <a:t>Favorieten zijn toe te voegen.</a:t>
            </a:r>
          </a:p>
        </p:txBody>
      </p:sp>
      <p:sp>
        <p:nvSpPr>
          <p:cNvPr id="3" name="Tekstvak 2"/>
          <p:cNvSpPr txBox="1"/>
          <p:nvPr/>
        </p:nvSpPr>
        <p:spPr>
          <a:xfrm>
            <a:off x="2094733" y="504001"/>
            <a:ext cx="7944617" cy="461665"/>
          </a:xfrm>
          <a:prstGeom prst="rect">
            <a:avLst/>
          </a:prstGeom>
          <a:noFill/>
        </p:spPr>
        <p:txBody>
          <a:bodyPr wrap="square" rtlCol="0">
            <a:spAutoFit/>
          </a:bodyPr>
          <a:lstStyle/>
          <a:p>
            <a:pPr algn="ctr"/>
            <a:r>
              <a:rPr lang="nl-NL" sz="2400" b="1" dirty="0">
                <a:solidFill>
                  <a:prstClr val="black"/>
                </a:solidFill>
              </a:rPr>
              <a:t>Verkenner</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13</a:t>
            </a:fld>
            <a:endParaRPr lang="nl-NL" dirty="0">
              <a:solidFill>
                <a:prstClr val="black"/>
              </a:solidFill>
            </a:endParaRPr>
          </a:p>
        </p:txBody>
      </p:sp>
    </p:spTree>
    <p:extLst>
      <p:ext uri="{BB962C8B-B14F-4D97-AF65-F5344CB8AC3E}">
        <p14:creationId xmlns:p14="http://schemas.microsoft.com/office/powerpoint/2010/main" val="415079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barn(inVertical)">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arn(inVertical)">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barn(inVertical)">
                                      <p:cBhvr>
                                        <p:cTn id="2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053308" y="504000"/>
            <a:ext cx="7983174" cy="415498"/>
          </a:xfrm>
          <a:prstGeom prst="rect">
            <a:avLst/>
          </a:prstGeom>
          <a:noFill/>
        </p:spPr>
        <p:txBody>
          <a:bodyPr wrap="square" rtlCol="0">
            <a:spAutoFit/>
          </a:bodyPr>
          <a:lstStyle/>
          <a:p>
            <a:r>
              <a:rPr lang="nl-NL" sz="2100" b="1" dirty="0">
                <a:solidFill>
                  <a:prstClr val="black"/>
                </a:solidFill>
              </a:rPr>
              <a:t>Microsoft </a:t>
            </a:r>
            <a:r>
              <a:rPr lang="nl-NL" sz="2100" b="1" dirty="0" err="1">
                <a:solidFill>
                  <a:prstClr val="black"/>
                </a:solidFill>
              </a:rPr>
              <a:t>Edge</a:t>
            </a:r>
            <a:r>
              <a:rPr lang="nl-NL" sz="2100" b="1" dirty="0">
                <a:solidFill>
                  <a:prstClr val="black"/>
                </a:solidFill>
              </a:rPr>
              <a:t> </a:t>
            </a:r>
            <a:r>
              <a:rPr lang="nl-NL" sz="1350" dirty="0">
                <a:solidFill>
                  <a:prstClr val="black"/>
                </a:solidFill>
              </a:rPr>
              <a:t>(v/h project </a:t>
            </a:r>
            <a:r>
              <a:rPr lang="nl-NL" sz="1350" dirty="0" err="1">
                <a:solidFill>
                  <a:prstClr val="black"/>
                </a:solidFill>
              </a:rPr>
              <a:t>Spartan</a:t>
            </a:r>
            <a:r>
              <a:rPr lang="nl-NL" sz="1350" dirty="0">
                <a:solidFill>
                  <a:prstClr val="black"/>
                </a:solidFill>
              </a:rPr>
              <a:t>)</a:t>
            </a:r>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8302" y="1325187"/>
            <a:ext cx="6168181" cy="4626136"/>
          </a:xfrm>
          <a:prstGeom prst="rect">
            <a:avLst/>
          </a:prstGeom>
        </p:spPr>
      </p:pic>
      <p:sp>
        <p:nvSpPr>
          <p:cNvPr id="5" name="Tekstvak 4"/>
          <p:cNvSpPr txBox="1"/>
          <p:nvPr/>
        </p:nvSpPr>
        <p:spPr>
          <a:xfrm>
            <a:off x="2094733" y="1521569"/>
            <a:ext cx="1537297" cy="4247317"/>
          </a:xfrm>
          <a:prstGeom prst="rect">
            <a:avLst/>
          </a:prstGeom>
          <a:noFill/>
        </p:spPr>
        <p:txBody>
          <a:bodyPr wrap="square" rtlCol="0">
            <a:spAutoFit/>
          </a:bodyPr>
          <a:lstStyle/>
          <a:p>
            <a:pPr marL="257175" indent="-257175">
              <a:lnSpc>
                <a:spcPts val="1800"/>
              </a:lnSpc>
              <a:buBlip>
                <a:blip r:embed="rId3"/>
              </a:buBlip>
            </a:pPr>
            <a:r>
              <a:rPr lang="nl-NL" dirty="0">
                <a:solidFill>
                  <a:prstClr val="black"/>
                </a:solidFill>
              </a:rPr>
              <a:t>Moderne Browser met tools</a:t>
            </a:r>
          </a:p>
          <a:p>
            <a:pPr>
              <a:lnSpc>
                <a:spcPts val="1800"/>
              </a:lnSpc>
            </a:pPr>
            <a:endParaRPr lang="nl-NL" dirty="0">
              <a:solidFill>
                <a:prstClr val="black"/>
              </a:solidFill>
            </a:endParaRPr>
          </a:p>
          <a:p>
            <a:pPr marL="257175" indent="-257175">
              <a:lnSpc>
                <a:spcPts val="1800"/>
              </a:lnSpc>
              <a:buBlip>
                <a:blip r:embed="rId3"/>
              </a:buBlip>
            </a:pPr>
            <a:r>
              <a:rPr lang="nl-NL" spc="-50" dirty="0">
                <a:solidFill>
                  <a:prstClr val="black"/>
                </a:solidFill>
              </a:rPr>
              <a:t>Annnotaties</a:t>
            </a:r>
            <a:r>
              <a:rPr lang="nl-NL" dirty="0">
                <a:solidFill>
                  <a:prstClr val="black"/>
                </a:solidFill>
              </a:rPr>
              <a:t> maken</a:t>
            </a:r>
          </a:p>
          <a:p>
            <a:pPr>
              <a:lnSpc>
                <a:spcPts val="1800"/>
              </a:lnSpc>
            </a:pPr>
            <a:endParaRPr lang="nl-NL" dirty="0">
              <a:solidFill>
                <a:prstClr val="black"/>
              </a:solidFill>
            </a:endParaRPr>
          </a:p>
          <a:p>
            <a:pPr marL="257175" indent="-257175">
              <a:lnSpc>
                <a:spcPts val="1800"/>
              </a:lnSpc>
              <a:buBlip>
                <a:blip r:embed="rId3"/>
              </a:buBlip>
            </a:pPr>
            <a:r>
              <a:rPr lang="nl-NL" dirty="0">
                <a:solidFill>
                  <a:prstClr val="black"/>
                </a:solidFill>
              </a:rPr>
              <a:t>Delen</a:t>
            </a:r>
          </a:p>
          <a:p>
            <a:pPr marL="257175" indent="-257175">
              <a:lnSpc>
                <a:spcPts val="1800"/>
              </a:lnSpc>
              <a:buBlip>
                <a:blip r:embed="rId3"/>
              </a:buBlip>
            </a:pPr>
            <a:endParaRPr lang="nl-NL" dirty="0">
              <a:solidFill>
                <a:prstClr val="black"/>
              </a:solidFill>
            </a:endParaRPr>
          </a:p>
          <a:p>
            <a:pPr marL="257175" indent="-257175">
              <a:lnSpc>
                <a:spcPts val="1800"/>
              </a:lnSpc>
              <a:buBlip>
                <a:blip r:embed="rId3"/>
              </a:buBlip>
            </a:pPr>
            <a:r>
              <a:rPr lang="nl-NL" dirty="0">
                <a:solidFill>
                  <a:prstClr val="black"/>
                </a:solidFill>
              </a:rPr>
              <a:t>‘Carrier </a:t>
            </a:r>
            <a:r>
              <a:rPr lang="nl-NL" dirty="0" err="1">
                <a:solidFill>
                  <a:prstClr val="black"/>
                </a:solidFill>
              </a:rPr>
              <a:t>billing</a:t>
            </a:r>
            <a:r>
              <a:rPr lang="nl-NL" dirty="0">
                <a:solidFill>
                  <a:prstClr val="black"/>
                </a:solidFill>
              </a:rPr>
              <a:t>’</a:t>
            </a:r>
          </a:p>
          <a:p>
            <a:pPr marL="257175" indent="-257175">
              <a:lnSpc>
                <a:spcPts val="1800"/>
              </a:lnSpc>
              <a:buBlip>
                <a:blip r:embed="rId3"/>
              </a:buBlip>
            </a:pPr>
            <a:endParaRPr lang="nl-NL" dirty="0">
              <a:solidFill>
                <a:prstClr val="black"/>
              </a:solidFill>
            </a:endParaRPr>
          </a:p>
          <a:p>
            <a:pPr marL="257175" indent="-257175">
              <a:lnSpc>
                <a:spcPts val="1800"/>
              </a:lnSpc>
              <a:buBlip>
                <a:blip r:embed="rId3"/>
              </a:buBlip>
            </a:pPr>
            <a:r>
              <a:rPr lang="nl-NL" dirty="0" err="1">
                <a:solidFill>
                  <a:prstClr val="black"/>
                </a:solidFill>
              </a:rPr>
              <a:t>Cortana</a:t>
            </a:r>
            <a:endParaRPr lang="nl-NL" dirty="0">
              <a:solidFill>
                <a:prstClr val="black"/>
              </a:solidFill>
            </a:endParaRPr>
          </a:p>
          <a:p>
            <a:pPr marL="257175" indent="-257175">
              <a:lnSpc>
                <a:spcPts val="1800"/>
              </a:lnSpc>
              <a:buBlip>
                <a:blip r:embed="rId3"/>
              </a:buBlip>
            </a:pPr>
            <a:endParaRPr lang="nl-NL" dirty="0">
              <a:solidFill>
                <a:prstClr val="black"/>
              </a:solidFill>
            </a:endParaRPr>
          </a:p>
          <a:p>
            <a:pPr marL="257175" indent="-257175">
              <a:lnSpc>
                <a:spcPts val="1800"/>
              </a:lnSpc>
              <a:buBlip>
                <a:blip r:embed="rId3"/>
              </a:buBlip>
            </a:pPr>
            <a:r>
              <a:rPr lang="nl-NL" dirty="0">
                <a:solidFill>
                  <a:prstClr val="black"/>
                </a:solidFill>
              </a:rPr>
              <a:t>Extensies à la </a:t>
            </a:r>
            <a:r>
              <a:rPr lang="nl-NL" dirty="0" err="1">
                <a:solidFill>
                  <a:prstClr val="black"/>
                </a:solidFill>
              </a:rPr>
              <a:t>Chrome</a:t>
            </a:r>
            <a:r>
              <a:rPr lang="nl-NL" dirty="0">
                <a:solidFill>
                  <a:prstClr val="black"/>
                </a:solidFill>
              </a:rPr>
              <a:t> en Firefox</a:t>
            </a:r>
          </a:p>
          <a:p>
            <a:pPr>
              <a:lnSpc>
                <a:spcPts val="1800"/>
              </a:lnSpc>
            </a:pPr>
            <a:endParaRPr lang="nl-NL" dirty="0">
              <a:solidFill>
                <a:prstClr val="black"/>
              </a:solidFill>
            </a:endParaRPr>
          </a:p>
        </p:txBody>
      </p: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8302" y="1324526"/>
            <a:ext cx="6168181" cy="4616216"/>
          </a:xfrm>
          <a:prstGeom prst="rect">
            <a:avLst/>
          </a:prstGeom>
        </p:spPr>
      </p:pic>
      <p:pic>
        <p:nvPicPr>
          <p:cNvPr id="7" name="Afbeelding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8301" y="1335107"/>
            <a:ext cx="6168181" cy="4626136"/>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14</a:t>
            </a:fld>
            <a:endParaRPr lang="nl-NL" dirty="0">
              <a:solidFill>
                <a:prstClr val="black"/>
              </a:solidFill>
            </a:endParaRPr>
          </a:p>
        </p:txBody>
      </p:sp>
    </p:spTree>
    <p:extLst>
      <p:ext uri="{BB962C8B-B14F-4D97-AF65-F5344CB8AC3E}">
        <p14:creationId xmlns:p14="http://schemas.microsoft.com/office/powerpoint/2010/main" val="326850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barn(inVertical)">
                                      <p:cBhvr>
                                        <p:cTn id="15" dur="500"/>
                                        <p:tgtEl>
                                          <p:spTgt spid="5">
                                            <p:txEl>
                                              <p:pRg st="4" end="4"/>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barn(inVertical)">
                                      <p:cBhvr>
                                        <p:cTn id="23" dur="500"/>
                                        <p:tgtEl>
                                          <p:spTgt spid="5">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barn(inVertical)">
                                      <p:cBhvr>
                                        <p:cTn id="28" dur="500"/>
                                        <p:tgtEl>
                                          <p:spTgt spid="5">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animEffect transition="in" filter="barn(inVertical)">
                                      <p:cBhvr>
                                        <p:cTn id="33"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15</a:t>
            </a:fld>
            <a:endParaRPr lang="nl-NL" dirty="0">
              <a:solidFill>
                <a:prstClr val="black"/>
              </a:solidFill>
            </a:endParaRPr>
          </a:p>
        </p:txBody>
      </p:sp>
      <p:sp>
        <p:nvSpPr>
          <p:cNvPr id="3" name="Rechthoek 2"/>
          <p:cNvSpPr/>
          <p:nvPr/>
        </p:nvSpPr>
        <p:spPr>
          <a:xfrm>
            <a:off x="489397" y="669702"/>
            <a:ext cx="8654603" cy="3539430"/>
          </a:xfrm>
          <a:prstGeom prst="rect">
            <a:avLst/>
          </a:prstGeom>
        </p:spPr>
        <p:txBody>
          <a:bodyPr wrap="square">
            <a:spAutoFit/>
          </a:bodyPr>
          <a:lstStyle/>
          <a:p>
            <a:r>
              <a:rPr lang="nl-NL" sz="2800" dirty="0">
                <a:solidFill>
                  <a:schemeClr val="bg1"/>
                </a:solidFill>
              </a:rPr>
              <a:t>Direct Carrier </a:t>
            </a:r>
            <a:r>
              <a:rPr lang="nl-NL" sz="2800" dirty="0" err="1">
                <a:solidFill>
                  <a:schemeClr val="bg1"/>
                </a:solidFill>
              </a:rPr>
              <a:t>Billing</a:t>
            </a:r>
            <a:r>
              <a:rPr lang="nl-NL" sz="2800" dirty="0">
                <a:solidFill>
                  <a:schemeClr val="bg1"/>
                </a:solidFill>
              </a:rPr>
              <a:t> </a:t>
            </a:r>
            <a:r>
              <a:rPr lang="nl-NL" sz="2800" dirty="0" smtClean="0">
                <a:solidFill>
                  <a:schemeClr val="bg1"/>
                </a:solidFill>
              </a:rPr>
              <a:t>is </a:t>
            </a:r>
            <a:r>
              <a:rPr lang="nl-NL" sz="2800" dirty="0">
                <a:solidFill>
                  <a:schemeClr val="bg1"/>
                </a:solidFill>
              </a:rPr>
              <a:t>een hoog converterende betalingsmogelijkheid waarmee klanten zich aanmelden voor digitale diensten of abonnementen en betalen via hun mobiele telefoonrekening. Of het nu gaat om games, muziek, video streaming abonnement, contactadvertentie dienst of andere digitale inhoud, de klant betaald met slechts enkele klikken vanaf desktop, tablet of mobiele telefoon.</a:t>
            </a:r>
          </a:p>
        </p:txBody>
      </p:sp>
      <p:sp>
        <p:nvSpPr>
          <p:cNvPr id="4" name="Tekstvak 3"/>
          <p:cNvSpPr txBox="1"/>
          <p:nvPr/>
        </p:nvSpPr>
        <p:spPr>
          <a:xfrm>
            <a:off x="179882" y="4616970"/>
            <a:ext cx="9878602" cy="1015663"/>
          </a:xfrm>
          <a:prstGeom prst="rect">
            <a:avLst/>
          </a:prstGeom>
          <a:noFill/>
        </p:spPr>
        <p:txBody>
          <a:bodyPr wrap="none" rtlCol="0">
            <a:spAutoFit/>
          </a:bodyPr>
          <a:lstStyle/>
          <a:p>
            <a:r>
              <a:rPr lang="nl-NL" sz="3200" dirty="0" smtClean="0"/>
              <a:t>CORTANA</a:t>
            </a:r>
          </a:p>
          <a:p>
            <a:r>
              <a:rPr lang="nl-NL" sz="2800" dirty="0" smtClean="0">
                <a:solidFill>
                  <a:schemeClr val="bg1"/>
                </a:solidFill>
              </a:rPr>
              <a:t>www.pcmweb.nl/nieuws/zo-zet-je-cortana-aan-windows-10.html</a:t>
            </a:r>
            <a:endParaRPr lang="nl-NL" sz="2800" dirty="0">
              <a:solidFill>
                <a:schemeClr val="bg1"/>
              </a:solidFill>
            </a:endParaRPr>
          </a:p>
        </p:txBody>
      </p:sp>
    </p:spTree>
    <p:extLst>
      <p:ext uri="{BB962C8B-B14F-4D97-AF65-F5344CB8AC3E}">
        <p14:creationId xmlns:p14="http://schemas.microsoft.com/office/powerpoint/2010/main" val="494044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117316" y="540001"/>
            <a:ext cx="7871314" cy="461665"/>
          </a:xfrm>
          <a:prstGeom prst="rect">
            <a:avLst/>
          </a:prstGeom>
          <a:noFill/>
        </p:spPr>
        <p:txBody>
          <a:bodyPr wrap="square" rtlCol="0">
            <a:spAutoFit/>
          </a:bodyPr>
          <a:lstStyle/>
          <a:p>
            <a:r>
              <a:rPr lang="nl-NL" sz="2400" b="1" dirty="0">
                <a:solidFill>
                  <a:prstClr val="black"/>
                </a:solidFill>
              </a:rPr>
              <a:t>Windows Store </a:t>
            </a:r>
            <a:r>
              <a:rPr lang="nl-NL" dirty="0">
                <a:solidFill>
                  <a:prstClr val="black"/>
                </a:solidFill>
              </a:rPr>
              <a:t>(nieuw)</a:t>
            </a:r>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9290" y="1397192"/>
            <a:ext cx="5954574" cy="4457423"/>
          </a:xfrm>
          <a:prstGeom prst="rect">
            <a:avLst/>
          </a:prstGeom>
        </p:spPr>
      </p:pic>
      <p:sp>
        <p:nvSpPr>
          <p:cNvPr id="5" name="Tekstvak 4"/>
          <p:cNvSpPr txBox="1"/>
          <p:nvPr/>
        </p:nvSpPr>
        <p:spPr>
          <a:xfrm>
            <a:off x="2228089" y="1770546"/>
            <a:ext cx="1953195" cy="3416320"/>
          </a:xfrm>
          <a:prstGeom prst="rect">
            <a:avLst/>
          </a:prstGeom>
          <a:noFill/>
        </p:spPr>
        <p:txBody>
          <a:bodyPr wrap="square" rtlCol="0">
            <a:spAutoFit/>
          </a:bodyPr>
          <a:lstStyle/>
          <a:p>
            <a:pPr marL="257175" indent="-257175">
              <a:buBlip>
                <a:blip r:embed="rId3"/>
              </a:buBlip>
            </a:pPr>
            <a:r>
              <a:rPr lang="nl-NL" dirty="0">
                <a:solidFill>
                  <a:prstClr val="black"/>
                </a:solidFill>
              </a:rPr>
              <a:t>Universal </a:t>
            </a:r>
            <a:r>
              <a:rPr lang="nl-NL" dirty="0" err="1">
                <a:solidFill>
                  <a:prstClr val="black"/>
                </a:solidFill>
              </a:rPr>
              <a:t>apps</a:t>
            </a:r>
            <a:endParaRPr lang="nl-NL" dirty="0">
              <a:solidFill>
                <a:prstClr val="black"/>
              </a:solidFill>
            </a:endParaRPr>
          </a:p>
          <a:p>
            <a:pPr lvl="1"/>
            <a:r>
              <a:rPr lang="nl-NL" dirty="0">
                <a:solidFill>
                  <a:prstClr val="black"/>
                </a:solidFill>
              </a:rPr>
              <a:t>– Desktop </a:t>
            </a:r>
          </a:p>
          <a:p>
            <a:pPr lvl="1"/>
            <a:r>
              <a:rPr lang="nl-NL" dirty="0">
                <a:solidFill>
                  <a:prstClr val="black"/>
                </a:solidFill>
              </a:rPr>
              <a:t>– Tablet </a:t>
            </a:r>
          </a:p>
          <a:p>
            <a:pPr lvl="1"/>
            <a:r>
              <a:rPr lang="nl-NL" dirty="0">
                <a:solidFill>
                  <a:prstClr val="black"/>
                </a:solidFill>
              </a:rPr>
              <a:t>– Phone</a:t>
            </a:r>
          </a:p>
          <a:p>
            <a:endParaRPr lang="nl-NL" dirty="0">
              <a:solidFill>
                <a:prstClr val="black"/>
              </a:solidFill>
            </a:endParaRPr>
          </a:p>
          <a:p>
            <a:pPr marL="257175" indent="-257175">
              <a:buBlip>
                <a:blip r:embed="rId3"/>
              </a:buBlip>
            </a:pPr>
            <a:r>
              <a:rPr lang="nl-NL" dirty="0" err="1">
                <a:solidFill>
                  <a:prstClr val="black"/>
                </a:solidFill>
              </a:rPr>
              <a:t>iOs</a:t>
            </a:r>
            <a:r>
              <a:rPr lang="nl-NL" dirty="0">
                <a:solidFill>
                  <a:prstClr val="black"/>
                </a:solidFill>
              </a:rPr>
              <a:t> en Android </a:t>
            </a:r>
            <a:r>
              <a:rPr lang="nl-NL" dirty="0" err="1">
                <a:solidFill>
                  <a:prstClr val="black"/>
                </a:solidFill>
              </a:rPr>
              <a:t>apps</a:t>
            </a:r>
            <a:r>
              <a:rPr lang="nl-NL" dirty="0">
                <a:solidFill>
                  <a:prstClr val="black"/>
                </a:solidFill>
              </a:rPr>
              <a:t> kunnen makkelijk geschikt gemaakt worden voor Windows</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16</a:t>
            </a:fld>
            <a:endParaRPr lang="nl-NL" dirty="0">
              <a:solidFill>
                <a:prstClr val="black"/>
              </a:solidFill>
            </a:endParaRPr>
          </a:p>
        </p:txBody>
      </p:sp>
    </p:spTree>
    <p:extLst>
      <p:ext uri="{BB962C8B-B14F-4D97-AF65-F5344CB8AC3E}">
        <p14:creationId xmlns:p14="http://schemas.microsoft.com/office/powerpoint/2010/main" val="76179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barn(inVertical)">
                                      <p:cBhvr>
                                        <p:cTn id="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7674" y="1487186"/>
            <a:ext cx="5871677" cy="4406907"/>
          </a:xfrm>
          <a:prstGeom prst="rect">
            <a:avLst/>
          </a:prstGeom>
        </p:spPr>
      </p:pic>
      <p:sp>
        <p:nvSpPr>
          <p:cNvPr id="7" name="Tekstvak 6"/>
          <p:cNvSpPr txBox="1"/>
          <p:nvPr/>
        </p:nvSpPr>
        <p:spPr>
          <a:xfrm>
            <a:off x="2064617" y="1519723"/>
            <a:ext cx="1963244" cy="923330"/>
          </a:xfrm>
          <a:prstGeom prst="rect">
            <a:avLst/>
          </a:prstGeom>
          <a:noFill/>
        </p:spPr>
        <p:txBody>
          <a:bodyPr wrap="square" rtlCol="0">
            <a:spAutoFit/>
          </a:bodyPr>
          <a:lstStyle/>
          <a:p>
            <a:pPr marL="257175" indent="-257175">
              <a:buBlip>
                <a:blip r:embed="rId3"/>
              </a:buBlip>
            </a:pPr>
            <a:r>
              <a:rPr lang="nl-NL" dirty="0">
                <a:solidFill>
                  <a:prstClr val="black"/>
                </a:solidFill>
              </a:rPr>
              <a:t>Aan de </a:t>
            </a:r>
            <a:r>
              <a:rPr lang="nl-NL" dirty="0" err="1">
                <a:solidFill>
                  <a:prstClr val="black"/>
                </a:solidFill>
              </a:rPr>
              <a:t>rechter-kant</a:t>
            </a:r>
            <a:r>
              <a:rPr lang="nl-NL" dirty="0">
                <a:solidFill>
                  <a:prstClr val="black"/>
                </a:solidFill>
              </a:rPr>
              <a:t> een ‘</a:t>
            </a:r>
            <a:r>
              <a:rPr lang="nl-NL" spc="-50" dirty="0">
                <a:solidFill>
                  <a:prstClr val="black"/>
                </a:solidFill>
              </a:rPr>
              <a:t>Aktievenster’</a:t>
            </a:r>
          </a:p>
        </p:txBody>
      </p:sp>
      <p:sp>
        <p:nvSpPr>
          <p:cNvPr id="4" name="Tekstvak 3"/>
          <p:cNvSpPr txBox="1"/>
          <p:nvPr/>
        </p:nvSpPr>
        <p:spPr>
          <a:xfrm>
            <a:off x="2074643" y="2616892"/>
            <a:ext cx="1925603" cy="3170099"/>
          </a:xfrm>
          <a:prstGeom prst="rect">
            <a:avLst/>
          </a:prstGeom>
          <a:noFill/>
        </p:spPr>
        <p:txBody>
          <a:bodyPr wrap="square" rtlCol="0">
            <a:spAutoFit/>
          </a:bodyPr>
          <a:lstStyle/>
          <a:p>
            <a:pPr marL="257175" indent="-257175">
              <a:lnSpc>
                <a:spcPts val="1800"/>
              </a:lnSpc>
              <a:buBlip>
                <a:blip r:embed="rId3"/>
              </a:buBlip>
            </a:pPr>
            <a:r>
              <a:rPr lang="nl-NL" dirty="0">
                <a:solidFill>
                  <a:prstClr val="black"/>
                </a:solidFill>
              </a:rPr>
              <a:t>Systeem-meldingen</a:t>
            </a:r>
          </a:p>
          <a:p>
            <a:pPr marL="257175" indent="-257175">
              <a:lnSpc>
                <a:spcPts val="1800"/>
              </a:lnSpc>
              <a:buBlip>
                <a:blip r:embed="rId3"/>
              </a:buBlip>
            </a:pPr>
            <a:r>
              <a:rPr lang="nl-NL" dirty="0">
                <a:solidFill>
                  <a:prstClr val="black"/>
                </a:solidFill>
              </a:rPr>
              <a:t>Agenda-meldingen</a:t>
            </a:r>
          </a:p>
          <a:p>
            <a:pPr>
              <a:lnSpc>
                <a:spcPts val="600"/>
              </a:lnSpc>
            </a:pPr>
            <a:endParaRPr lang="nl-NL" dirty="0">
              <a:solidFill>
                <a:prstClr val="black"/>
              </a:solidFill>
            </a:endParaRPr>
          </a:p>
          <a:p>
            <a:pPr>
              <a:lnSpc>
                <a:spcPts val="1800"/>
              </a:lnSpc>
            </a:pPr>
            <a:endParaRPr lang="nl-NL" dirty="0">
              <a:solidFill>
                <a:prstClr val="black"/>
              </a:solidFill>
            </a:endParaRPr>
          </a:p>
          <a:p>
            <a:pPr marL="257175" indent="-257175">
              <a:lnSpc>
                <a:spcPts val="1800"/>
              </a:lnSpc>
              <a:buBlip>
                <a:blip r:embed="rId3"/>
              </a:buBlip>
            </a:pPr>
            <a:r>
              <a:rPr lang="nl-NL" dirty="0">
                <a:solidFill>
                  <a:prstClr val="black"/>
                </a:solidFill>
              </a:rPr>
              <a:t>Tabletmodus</a:t>
            </a:r>
          </a:p>
          <a:p>
            <a:pPr marL="257175" indent="-257175">
              <a:lnSpc>
                <a:spcPts val="1800"/>
              </a:lnSpc>
              <a:buBlip>
                <a:blip r:embed="rId3"/>
              </a:buBlip>
            </a:pPr>
            <a:r>
              <a:rPr lang="nl-NL" dirty="0">
                <a:solidFill>
                  <a:prstClr val="black"/>
                </a:solidFill>
              </a:rPr>
              <a:t>Apparaten aansluiten</a:t>
            </a:r>
          </a:p>
          <a:p>
            <a:pPr marL="257175" indent="-257175">
              <a:lnSpc>
                <a:spcPts val="1800"/>
              </a:lnSpc>
              <a:buBlip>
                <a:blip r:embed="rId3"/>
              </a:buBlip>
            </a:pPr>
            <a:r>
              <a:rPr lang="nl-NL" dirty="0">
                <a:solidFill>
                  <a:prstClr val="black"/>
                </a:solidFill>
              </a:rPr>
              <a:t>Notitie</a:t>
            </a:r>
          </a:p>
          <a:p>
            <a:pPr marL="257175" indent="-257175">
              <a:lnSpc>
                <a:spcPts val="1800"/>
              </a:lnSpc>
              <a:buBlip>
                <a:blip r:embed="rId3"/>
              </a:buBlip>
            </a:pPr>
            <a:r>
              <a:rPr lang="nl-NL" dirty="0">
                <a:solidFill>
                  <a:prstClr val="black"/>
                </a:solidFill>
              </a:rPr>
              <a:t>Alle instellingen</a:t>
            </a:r>
          </a:p>
          <a:p>
            <a:pPr marL="257175" indent="-257175">
              <a:lnSpc>
                <a:spcPts val="1800"/>
              </a:lnSpc>
              <a:buBlip>
                <a:blip r:embed="rId3"/>
              </a:buBlip>
            </a:pPr>
            <a:r>
              <a:rPr lang="nl-NL" dirty="0">
                <a:solidFill>
                  <a:prstClr val="black"/>
                </a:solidFill>
              </a:rPr>
              <a:t>VPN</a:t>
            </a:r>
          </a:p>
          <a:p>
            <a:pPr marL="257175" indent="-257175">
              <a:lnSpc>
                <a:spcPts val="1800"/>
              </a:lnSpc>
              <a:buBlip>
                <a:blip r:embed="rId3"/>
              </a:buBlip>
            </a:pPr>
            <a:r>
              <a:rPr lang="nl-NL" dirty="0">
                <a:solidFill>
                  <a:prstClr val="black"/>
                </a:solidFill>
              </a:rPr>
              <a:t>Stiltetijd</a:t>
            </a:r>
          </a:p>
          <a:p>
            <a:pPr marL="257175" indent="-257175">
              <a:lnSpc>
                <a:spcPts val="1800"/>
              </a:lnSpc>
              <a:buBlip>
                <a:blip r:embed="rId3"/>
              </a:buBlip>
            </a:pPr>
            <a:r>
              <a:rPr lang="nl-NL" dirty="0">
                <a:solidFill>
                  <a:prstClr val="black"/>
                </a:solidFill>
              </a:rPr>
              <a:t>Locatie</a:t>
            </a:r>
          </a:p>
        </p:txBody>
      </p:sp>
      <p:sp>
        <p:nvSpPr>
          <p:cNvPr id="8" name="Tekstvak 7"/>
          <p:cNvSpPr txBox="1"/>
          <p:nvPr/>
        </p:nvSpPr>
        <p:spPr>
          <a:xfrm>
            <a:off x="2033218" y="540001"/>
            <a:ext cx="8006132" cy="461665"/>
          </a:xfrm>
          <a:prstGeom prst="rect">
            <a:avLst/>
          </a:prstGeom>
          <a:noFill/>
        </p:spPr>
        <p:txBody>
          <a:bodyPr wrap="square" rtlCol="0">
            <a:spAutoFit/>
          </a:bodyPr>
          <a:lstStyle/>
          <a:p>
            <a:pPr algn="ctr"/>
            <a:r>
              <a:rPr lang="nl-NL" sz="2400" b="1" dirty="0">
                <a:solidFill>
                  <a:prstClr val="black"/>
                </a:solidFill>
              </a:rPr>
              <a:t>Wat is nieuw/anders? – Meldingen</a:t>
            </a:r>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6381" y="1487186"/>
            <a:ext cx="5867143" cy="2724031"/>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17</a:t>
            </a:fld>
            <a:endParaRPr lang="nl-NL" dirty="0">
              <a:solidFill>
                <a:prstClr val="black"/>
              </a:solidFill>
            </a:endParaRPr>
          </a:p>
        </p:txBody>
      </p:sp>
      <p:sp>
        <p:nvSpPr>
          <p:cNvPr id="6" name="Tekstvak 5"/>
          <p:cNvSpPr txBox="1"/>
          <p:nvPr/>
        </p:nvSpPr>
        <p:spPr>
          <a:xfrm>
            <a:off x="4166379" y="4216452"/>
            <a:ext cx="6001508" cy="369332"/>
          </a:xfrm>
          <a:prstGeom prst="rect">
            <a:avLst/>
          </a:prstGeom>
          <a:solidFill>
            <a:schemeClr val="bg1">
              <a:lumMod val="95000"/>
            </a:schemeClr>
          </a:solidFill>
        </p:spPr>
        <p:txBody>
          <a:bodyPr wrap="square" rtlCol="0">
            <a:spAutoFit/>
          </a:bodyPr>
          <a:lstStyle/>
          <a:p>
            <a:endParaRPr lang="nl-NL" dirty="0">
              <a:solidFill>
                <a:prstClr val="black"/>
              </a:solidFill>
            </a:endParaRPr>
          </a:p>
        </p:txBody>
      </p:sp>
      <p:pic>
        <p:nvPicPr>
          <p:cNvPr id="10" name="Afbeelding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0551" y="1491365"/>
            <a:ext cx="5874646" cy="3921393"/>
          </a:xfrm>
          <a:prstGeom prst="rect">
            <a:avLst/>
          </a:prstGeom>
        </p:spPr>
      </p:pic>
    </p:spTree>
    <p:extLst>
      <p:ext uri="{BB962C8B-B14F-4D97-AF65-F5344CB8AC3E}">
        <p14:creationId xmlns:p14="http://schemas.microsoft.com/office/powerpoint/2010/main" val="284450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barn(inVertical)">
                                      <p:cBhvr>
                                        <p:cTn id="21" dur="500"/>
                                        <p:tgtEl>
                                          <p:spTgt spid="4">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barn(inVertical)">
                                      <p:cBhvr>
                                        <p:cTn id="24" dur="500"/>
                                        <p:tgtEl>
                                          <p:spTgt spid="4">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barn(inVertical)">
                                      <p:cBhvr>
                                        <p:cTn id="27" dur="500"/>
                                        <p:tgtEl>
                                          <p:spTgt spid="4">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barn(inVertical)">
                                      <p:cBhvr>
                                        <p:cTn id="30" dur="500"/>
                                        <p:tgtEl>
                                          <p:spTgt spid="4">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barn(inVertical)">
                                      <p:cBhvr>
                                        <p:cTn id="33" dur="500"/>
                                        <p:tgtEl>
                                          <p:spTgt spid="4">
                                            <p:txEl>
                                              <p:pRg st="8" end="8"/>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4">
                                            <p:txEl>
                                              <p:pRg st="9" end="9"/>
                                            </p:txEl>
                                          </p:spTgt>
                                        </p:tgtEl>
                                        <p:attrNameLst>
                                          <p:attrName>style.visibility</p:attrName>
                                        </p:attrNameLst>
                                      </p:cBhvr>
                                      <p:to>
                                        <p:strVal val="visible"/>
                                      </p:to>
                                    </p:set>
                                    <p:animEffect transition="in" filter="barn(inVertical)">
                                      <p:cBhvr>
                                        <p:cTn id="36" dur="500"/>
                                        <p:tgtEl>
                                          <p:spTgt spid="4">
                                            <p:txEl>
                                              <p:pRg st="9" end="9"/>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animEffect transition="in" filter="barn(inVertical)">
                                      <p:cBhvr>
                                        <p:cTn id="39" dur="500"/>
                                        <p:tgtEl>
                                          <p:spTgt spid="4">
                                            <p:txEl>
                                              <p:pRg st="10" end="10"/>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3314" y="1525237"/>
            <a:ext cx="6036037" cy="4527028"/>
          </a:xfrm>
          <a:prstGeom prst="rect">
            <a:avLst/>
          </a:prstGeom>
        </p:spPr>
      </p:pic>
      <p:sp>
        <p:nvSpPr>
          <p:cNvPr id="4" name="Tekstvak 3"/>
          <p:cNvSpPr txBox="1"/>
          <p:nvPr/>
        </p:nvSpPr>
        <p:spPr>
          <a:xfrm>
            <a:off x="2064001" y="1766570"/>
            <a:ext cx="1733726" cy="3939540"/>
          </a:xfrm>
          <a:prstGeom prst="rect">
            <a:avLst/>
          </a:prstGeom>
          <a:noFill/>
        </p:spPr>
        <p:txBody>
          <a:bodyPr wrap="square" rtlCol="0">
            <a:spAutoFit/>
          </a:bodyPr>
          <a:lstStyle/>
          <a:p>
            <a:pPr marL="257175" indent="-257175">
              <a:lnSpc>
                <a:spcPts val="1950"/>
              </a:lnSpc>
              <a:buBlip>
                <a:blip r:embed="rId3"/>
              </a:buBlip>
            </a:pPr>
            <a:r>
              <a:rPr lang="nl-NL" dirty="0" err="1">
                <a:solidFill>
                  <a:prstClr val="black"/>
                </a:solidFill>
              </a:rPr>
              <a:t>Apps</a:t>
            </a:r>
            <a:r>
              <a:rPr lang="nl-NL" dirty="0">
                <a:solidFill>
                  <a:prstClr val="black"/>
                </a:solidFill>
              </a:rPr>
              <a:t> werken net als de andere programma’s in een venster.</a:t>
            </a:r>
          </a:p>
          <a:p>
            <a:pPr marL="257175" indent="-257175">
              <a:lnSpc>
                <a:spcPts val="1950"/>
              </a:lnSpc>
              <a:buBlip>
                <a:blip r:embed="rId3"/>
              </a:buBlip>
            </a:pPr>
            <a:endParaRPr lang="nl-NL" dirty="0">
              <a:solidFill>
                <a:prstClr val="black"/>
              </a:solidFill>
            </a:endParaRPr>
          </a:p>
          <a:p>
            <a:pPr marL="257175" indent="-257175">
              <a:lnSpc>
                <a:spcPts val="1950"/>
              </a:lnSpc>
              <a:buBlip>
                <a:blip r:embed="rId3"/>
              </a:buBlip>
            </a:pPr>
            <a:r>
              <a:rPr lang="nl-NL" dirty="0">
                <a:solidFill>
                  <a:prstClr val="black"/>
                </a:solidFill>
              </a:rPr>
              <a:t>Deze vensters kunnen groter of kleiner gemaakt worden en worden verplaatst</a:t>
            </a:r>
            <a:r>
              <a:rPr lang="nl-NL" sz="1650" dirty="0">
                <a:solidFill>
                  <a:prstClr val="black"/>
                </a:solidFill>
              </a:rPr>
              <a:t>.</a:t>
            </a:r>
          </a:p>
        </p:txBody>
      </p:sp>
      <p:sp>
        <p:nvSpPr>
          <p:cNvPr id="5" name="Tekstvak 4"/>
          <p:cNvSpPr txBox="1"/>
          <p:nvPr/>
        </p:nvSpPr>
        <p:spPr>
          <a:xfrm>
            <a:off x="2033218" y="540001"/>
            <a:ext cx="8006132" cy="461665"/>
          </a:xfrm>
          <a:prstGeom prst="rect">
            <a:avLst/>
          </a:prstGeom>
          <a:noFill/>
        </p:spPr>
        <p:txBody>
          <a:bodyPr wrap="square" rtlCol="0">
            <a:spAutoFit/>
          </a:bodyPr>
          <a:lstStyle/>
          <a:p>
            <a:pPr algn="ctr"/>
            <a:r>
              <a:rPr lang="nl-NL" sz="2400" b="1" dirty="0">
                <a:solidFill>
                  <a:prstClr val="black"/>
                </a:solidFill>
              </a:rPr>
              <a:t>Wat is nieuw/anders? – </a:t>
            </a:r>
            <a:r>
              <a:rPr lang="nl-NL" sz="2400" b="1" dirty="0" err="1">
                <a:solidFill>
                  <a:prstClr val="black"/>
                </a:solidFill>
              </a:rPr>
              <a:t>Apps</a:t>
            </a:r>
            <a:endParaRPr lang="nl-NL" sz="2400" b="1" dirty="0">
              <a:solidFill>
                <a:prstClr val="black"/>
              </a:solidFill>
            </a:endParaRPr>
          </a:p>
        </p:txBody>
      </p:sp>
      <p:cxnSp>
        <p:nvCxnSpPr>
          <p:cNvPr id="6" name="Rechte verbindingslijn met pijl 5"/>
          <p:cNvCxnSpPr/>
          <p:nvPr/>
        </p:nvCxnSpPr>
        <p:spPr>
          <a:xfrm flipV="1">
            <a:off x="3286830" y="1638556"/>
            <a:ext cx="5877627" cy="323684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18</a:t>
            </a:fld>
            <a:endParaRPr lang="nl-NL" dirty="0">
              <a:solidFill>
                <a:prstClr val="black"/>
              </a:solidFill>
            </a:endParaRPr>
          </a:p>
        </p:txBody>
      </p:sp>
    </p:spTree>
    <p:extLst>
      <p:ext uri="{BB962C8B-B14F-4D97-AF65-F5344CB8AC3E}">
        <p14:creationId xmlns:p14="http://schemas.microsoft.com/office/powerpoint/2010/main" val="40266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6491" y="1518969"/>
            <a:ext cx="6005884" cy="4446111"/>
          </a:xfrm>
          <a:prstGeom prst="rect">
            <a:avLst/>
          </a:prstGeom>
        </p:spPr>
      </p:pic>
      <p:sp>
        <p:nvSpPr>
          <p:cNvPr id="4" name="Tekstvak 3"/>
          <p:cNvSpPr txBox="1"/>
          <p:nvPr/>
        </p:nvSpPr>
        <p:spPr>
          <a:xfrm>
            <a:off x="2037000" y="2044700"/>
            <a:ext cx="1636454" cy="2585323"/>
          </a:xfrm>
          <a:prstGeom prst="rect">
            <a:avLst/>
          </a:prstGeom>
          <a:noFill/>
        </p:spPr>
        <p:txBody>
          <a:bodyPr wrap="square" rtlCol="0">
            <a:spAutoFit/>
          </a:bodyPr>
          <a:lstStyle/>
          <a:p>
            <a:pPr marL="257175" indent="-257175">
              <a:buBlip>
                <a:blip r:embed="rId3"/>
              </a:buBlip>
            </a:pPr>
            <a:r>
              <a:rPr lang="nl-NL" dirty="0">
                <a:solidFill>
                  <a:prstClr val="black"/>
                </a:solidFill>
              </a:rPr>
              <a:t>Linksboven in de titelbalk van de </a:t>
            </a:r>
            <a:r>
              <a:rPr lang="nl-NL" dirty="0" err="1">
                <a:solidFill>
                  <a:prstClr val="black"/>
                </a:solidFill>
              </a:rPr>
              <a:t>App</a:t>
            </a:r>
            <a:r>
              <a:rPr lang="nl-NL" dirty="0">
                <a:solidFill>
                  <a:prstClr val="black"/>
                </a:solidFill>
              </a:rPr>
              <a:t> vindt je een knop (Hamburger-menu) met een aantal instellingen.</a:t>
            </a:r>
          </a:p>
        </p:txBody>
      </p:sp>
      <p:cxnSp>
        <p:nvCxnSpPr>
          <p:cNvPr id="11" name="Rechte verbindingslijn met pijl 10"/>
          <p:cNvCxnSpPr/>
          <p:nvPr/>
        </p:nvCxnSpPr>
        <p:spPr>
          <a:xfrm flipV="1">
            <a:off x="3138008" y="1841074"/>
            <a:ext cx="779388" cy="7793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19</a:t>
            </a:fld>
            <a:endParaRPr lang="nl-NL" dirty="0">
              <a:solidFill>
                <a:prstClr val="black"/>
              </a:solidFill>
            </a:endParaRPr>
          </a:p>
        </p:txBody>
      </p:sp>
      <p:sp>
        <p:nvSpPr>
          <p:cNvPr id="7" name="Tekstvak 6"/>
          <p:cNvSpPr txBox="1"/>
          <p:nvPr/>
        </p:nvSpPr>
        <p:spPr>
          <a:xfrm>
            <a:off x="2156102" y="540001"/>
            <a:ext cx="7883248" cy="461665"/>
          </a:xfrm>
          <a:prstGeom prst="rect">
            <a:avLst/>
          </a:prstGeom>
          <a:noFill/>
        </p:spPr>
        <p:txBody>
          <a:bodyPr wrap="square" rtlCol="0">
            <a:spAutoFit/>
          </a:bodyPr>
          <a:lstStyle/>
          <a:p>
            <a:pPr algn="ctr"/>
            <a:r>
              <a:rPr lang="nl-NL" sz="2400" b="1" dirty="0">
                <a:solidFill>
                  <a:prstClr val="black"/>
                </a:solidFill>
              </a:rPr>
              <a:t>Wat is nieuw/anders? – Apps (2)</a:t>
            </a:r>
          </a:p>
        </p:txBody>
      </p:sp>
      <p:pic>
        <p:nvPicPr>
          <p:cNvPr id="8" name="Afbeelding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6492" y="1518969"/>
            <a:ext cx="6005884" cy="4446111"/>
          </a:xfrm>
          <a:prstGeom prst="rect">
            <a:avLst/>
          </a:prstGeom>
        </p:spPr>
      </p:pic>
    </p:spTree>
    <p:extLst>
      <p:ext uri="{BB962C8B-B14F-4D97-AF65-F5344CB8AC3E}">
        <p14:creationId xmlns:p14="http://schemas.microsoft.com/office/powerpoint/2010/main" val="371270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074649" y="902589"/>
            <a:ext cx="3331020" cy="3693319"/>
          </a:xfrm>
          <a:prstGeom prst="rect">
            <a:avLst/>
          </a:prstGeom>
          <a:noFill/>
        </p:spPr>
        <p:txBody>
          <a:bodyPr wrap="square" rtlCol="0">
            <a:spAutoFit/>
          </a:bodyPr>
          <a:lstStyle/>
          <a:p>
            <a:r>
              <a:rPr lang="nl-NL" dirty="0">
                <a:solidFill>
                  <a:prstClr val="black"/>
                </a:solidFill>
              </a:rPr>
              <a:t>De visie van Microsoft is dat Windows op zoveel mogelijk apparaten moet kunnen draaien en dat ook </a:t>
            </a:r>
            <a:r>
              <a:rPr lang="nl-NL" dirty="0" err="1">
                <a:solidFill>
                  <a:prstClr val="black"/>
                </a:solidFill>
              </a:rPr>
              <a:t>touch</a:t>
            </a:r>
            <a:r>
              <a:rPr lang="nl-NL" dirty="0">
                <a:solidFill>
                  <a:prstClr val="black"/>
                </a:solidFill>
              </a:rPr>
              <a:t>-besturing steeds belangrijker wordt. Daarom werd Windows 8 ontwikkeld … maar iets te enthousiast.</a:t>
            </a:r>
          </a:p>
          <a:p>
            <a:endParaRPr lang="nl-NL" dirty="0">
              <a:solidFill>
                <a:prstClr val="black"/>
              </a:solidFill>
            </a:endParaRPr>
          </a:p>
          <a:p>
            <a:endParaRPr lang="nl-NL" dirty="0">
              <a:solidFill>
                <a:prstClr val="black"/>
              </a:solidFill>
            </a:endParaRPr>
          </a:p>
          <a:p>
            <a:r>
              <a:rPr lang="nl-NL" dirty="0">
                <a:solidFill>
                  <a:prstClr val="black"/>
                </a:solidFill>
              </a:rPr>
              <a:t>De desktop-gebruikers voelden zich belemmerd met de nieuwe User Interface</a:t>
            </a:r>
            <a:r>
              <a:rPr lang="nl-NL" sz="1500" dirty="0">
                <a:solidFill>
                  <a:prstClr val="black"/>
                </a:solidFill>
              </a:rPr>
              <a:t>.</a:t>
            </a:r>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8477" y="748792"/>
            <a:ext cx="4715551" cy="3970494"/>
          </a:xfrm>
          <a:prstGeom prst="rect">
            <a:avLst/>
          </a:prstGeom>
        </p:spPr>
      </p:pic>
      <p:sp>
        <p:nvSpPr>
          <p:cNvPr id="5" name="Tekstvak 4"/>
          <p:cNvSpPr txBox="1"/>
          <p:nvPr/>
        </p:nvSpPr>
        <p:spPr>
          <a:xfrm>
            <a:off x="2074649" y="5250110"/>
            <a:ext cx="8019350" cy="323165"/>
          </a:xfrm>
          <a:prstGeom prst="rect">
            <a:avLst/>
          </a:prstGeom>
          <a:noFill/>
        </p:spPr>
        <p:txBody>
          <a:bodyPr wrap="square" rtlCol="0">
            <a:spAutoFit/>
          </a:bodyPr>
          <a:lstStyle/>
          <a:p>
            <a:r>
              <a:rPr lang="nl-NL" sz="1500" b="1" dirty="0">
                <a:solidFill>
                  <a:srgbClr val="0070C0"/>
                </a:solidFill>
              </a:rPr>
              <a:t>Microsoft heeft goed naar de kritiek geluisterd en het beste van Windows 7 en Windows 8 verenigd</a:t>
            </a:r>
          </a:p>
        </p:txBody>
      </p:sp>
      <p:sp>
        <p:nvSpPr>
          <p:cNvPr id="6" name="Tekstvak 5"/>
          <p:cNvSpPr txBox="1"/>
          <p:nvPr/>
        </p:nvSpPr>
        <p:spPr>
          <a:xfrm>
            <a:off x="5224549" y="756336"/>
            <a:ext cx="4709478" cy="3806170"/>
          </a:xfrm>
          <a:prstGeom prst="rect">
            <a:avLst/>
          </a:prstGeom>
          <a:noFill/>
          <a:ln w="0">
            <a:noFill/>
          </a:ln>
        </p:spPr>
        <p:txBody>
          <a:bodyPr wrap="square" rtlCol="0">
            <a:spAutoFit/>
          </a:bodyPr>
          <a:lstStyle/>
          <a:p>
            <a:pPr algn="ctr"/>
            <a:r>
              <a:rPr lang="nl-NL" sz="4800" b="1" dirty="0">
                <a:solidFill>
                  <a:prstClr val="white"/>
                </a:solidFill>
              </a:rPr>
              <a:t>Windows 10</a:t>
            </a:r>
          </a:p>
          <a:p>
            <a:endParaRPr lang="nl-NL" sz="3600" b="1" dirty="0">
              <a:solidFill>
                <a:prstClr val="white"/>
              </a:solidFill>
            </a:endParaRPr>
          </a:p>
          <a:p>
            <a:pPr marL="742950" indent="-742950">
              <a:buFont typeface="+mj-lt"/>
              <a:buAutoNum type="arabicPeriod"/>
            </a:pPr>
            <a:endParaRPr lang="nl-NL" sz="3600" b="1" dirty="0">
              <a:solidFill>
                <a:prstClr val="white"/>
              </a:solidFill>
            </a:endParaRPr>
          </a:p>
          <a:p>
            <a:endParaRPr lang="nl-NL" sz="3600" b="1" dirty="0">
              <a:solidFill>
                <a:prstClr val="white"/>
              </a:solidFill>
            </a:endParaRPr>
          </a:p>
          <a:p>
            <a:pPr>
              <a:lnSpc>
                <a:spcPts val="1575"/>
              </a:lnSpc>
            </a:pPr>
            <a:endParaRPr lang="nl-NL" sz="3600" b="1" dirty="0">
              <a:solidFill>
                <a:prstClr val="white"/>
              </a:solidFill>
            </a:endParaRPr>
          </a:p>
          <a:p>
            <a:endParaRPr lang="nl-NL" sz="3600" b="1" dirty="0">
              <a:solidFill>
                <a:prstClr val="white"/>
              </a:solidFill>
            </a:endParaRPr>
          </a:p>
          <a:p>
            <a:endParaRPr lang="nl-NL" sz="3600" b="1" dirty="0">
              <a:solidFill>
                <a:prstClr val="white"/>
              </a:solidFill>
            </a:endParaRP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a:t>
            </a:fld>
            <a:endParaRPr lang="nl-NL" dirty="0">
              <a:solidFill>
                <a:prstClr val="black"/>
              </a:solidFill>
            </a:endParaRPr>
          </a:p>
        </p:txBody>
      </p:sp>
    </p:spTree>
    <p:extLst>
      <p:ext uri="{BB962C8B-B14F-4D97-AF65-F5344CB8AC3E}">
        <p14:creationId xmlns:p14="http://schemas.microsoft.com/office/powerpoint/2010/main" val="353301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1" presetClass="entr" presetSubtype="0" fill="hold" grpId="0" nodeType="withEffect">
                                  <p:stCondLst>
                                    <p:cond delay="5000"/>
                                  </p:stCondLst>
                                  <p:childTnLst>
                                    <p:set>
                                      <p:cBhvr>
                                        <p:cTn id="14" dur="1" fill="hold">
                                          <p:stCondLst>
                                            <p:cond delay="1999"/>
                                          </p:stCondLst>
                                        </p:cTn>
                                        <p:tgtEl>
                                          <p:spTgt spid="6"/>
                                        </p:tgtEl>
                                        <p:attrNameLst>
                                          <p:attrName>style.visibility</p:attrName>
                                        </p:attrNameLst>
                                      </p:cBhvr>
                                      <p:to>
                                        <p:strVal val="visible"/>
                                      </p:to>
                                    </p:set>
                                  </p:childTnLst>
                                </p:cTn>
                              </p:par>
                              <p:par>
                                <p:cTn id="15" presetID="16" presetClass="entr" presetSubtype="21" fill="hold" nodeType="withEffect">
                                  <p:stCondLst>
                                    <p:cond delay="500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0772" y="1208972"/>
            <a:ext cx="6069916" cy="4651780"/>
          </a:xfrm>
          <a:prstGeom prst="rect">
            <a:avLst/>
          </a:prstGeom>
        </p:spPr>
      </p:pic>
      <p:sp>
        <p:nvSpPr>
          <p:cNvPr id="4" name="Tekstvak 3"/>
          <p:cNvSpPr txBox="1"/>
          <p:nvPr/>
        </p:nvSpPr>
        <p:spPr>
          <a:xfrm>
            <a:off x="2037001" y="1114163"/>
            <a:ext cx="1815959" cy="1938992"/>
          </a:xfrm>
          <a:prstGeom prst="rect">
            <a:avLst/>
          </a:prstGeom>
          <a:noFill/>
        </p:spPr>
        <p:txBody>
          <a:bodyPr wrap="square" rtlCol="0">
            <a:spAutoFit/>
          </a:bodyPr>
          <a:lstStyle/>
          <a:p>
            <a:pPr marL="257175" indent="-257175">
              <a:lnSpc>
                <a:spcPts val="1800"/>
              </a:lnSpc>
              <a:buBlip>
                <a:blip r:embed="rId3"/>
              </a:buBlip>
            </a:pPr>
            <a:r>
              <a:rPr lang="nl-NL" sz="1650" dirty="0">
                <a:solidFill>
                  <a:prstClr val="black"/>
                </a:solidFill>
              </a:rPr>
              <a:t>De ‘snap’ functie is uitgebreid. Er kan nu in elke hoek (4 dus) een </a:t>
            </a:r>
            <a:r>
              <a:rPr lang="nl-NL" sz="1650" dirty="0" err="1">
                <a:solidFill>
                  <a:prstClr val="black"/>
                </a:solidFill>
              </a:rPr>
              <a:t>App</a:t>
            </a:r>
            <a:r>
              <a:rPr lang="nl-NL" sz="1650" dirty="0">
                <a:solidFill>
                  <a:prstClr val="black"/>
                </a:solidFill>
              </a:rPr>
              <a:t> worden vastgepind.</a:t>
            </a:r>
          </a:p>
        </p:txBody>
      </p:sp>
      <p:sp>
        <p:nvSpPr>
          <p:cNvPr id="5" name="Tekstvak 4"/>
          <p:cNvSpPr txBox="1"/>
          <p:nvPr/>
        </p:nvSpPr>
        <p:spPr>
          <a:xfrm>
            <a:off x="2031038" y="3048194"/>
            <a:ext cx="1659293" cy="3093154"/>
          </a:xfrm>
          <a:prstGeom prst="rect">
            <a:avLst/>
          </a:prstGeom>
          <a:noFill/>
        </p:spPr>
        <p:txBody>
          <a:bodyPr wrap="square" rtlCol="0">
            <a:spAutoFit/>
          </a:bodyPr>
          <a:lstStyle/>
          <a:p>
            <a:pPr marL="257175" indent="-257175">
              <a:lnSpc>
                <a:spcPts val="1800"/>
              </a:lnSpc>
              <a:buBlip>
                <a:blip r:embed="rId3"/>
              </a:buBlip>
            </a:pPr>
            <a:r>
              <a:rPr lang="nl-NL" sz="1650" dirty="0">
                <a:solidFill>
                  <a:prstClr val="black"/>
                </a:solidFill>
              </a:rPr>
              <a:t>Vele </a:t>
            </a:r>
            <a:r>
              <a:rPr lang="nl-NL" sz="1650" dirty="0" err="1">
                <a:solidFill>
                  <a:prstClr val="black"/>
                </a:solidFill>
              </a:rPr>
              <a:t>Apps</a:t>
            </a:r>
            <a:r>
              <a:rPr lang="nl-NL" sz="1650" dirty="0">
                <a:solidFill>
                  <a:prstClr val="black"/>
                </a:solidFill>
              </a:rPr>
              <a:t> hebben een minimum afmeting nodig. Het is dan ook afhankelijk van de beeldscherm-grootte en resolutie of er 4 </a:t>
            </a:r>
            <a:r>
              <a:rPr lang="nl-NL" sz="1650" dirty="0" err="1">
                <a:solidFill>
                  <a:prstClr val="black"/>
                </a:solidFill>
              </a:rPr>
              <a:t>Apps</a:t>
            </a:r>
            <a:r>
              <a:rPr lang="nl-NL" sz="1650" dirty="0">
                <a:solidFill>
                  <a:prstClr val="black"/>
                </a:solidFill>
              </a:rPr>
              <a:t> passen.</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2193" y="1208972"/>
            <a:ext cx="6068496" cy="4651780"/>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20</a:t>
            </a:fld>
            <a:endParaRPr lang="nl-NL" dirty="0">
              <a:solidFill>
                <a:prstClr val="black"/>
              </a:solidFill>
            </a:endParaRPr>
          </a:p>
        </p:txBody>
      </p:sp>
      <p:sp>
        <p:nvSpPr>
          <p:cNvPr id="7" name="Tekstvak 6"/>
          <p:cNvSpPr txBox="1"/>
          <p:nvPr/>
        </p:nvSpPr>
        <p:spPr>
          <a:xfrm>
            <a:off x="2156102" y="423448"/>
            <a:ext cx="7883248" cy="461665"/>
          </a:xfrm>
          <a:prstGeom prst="rect">
            <a:avLst/>
          </a:prstGeom>
          <a:noFill/>
        </p:spPr>
        <p:txBody>
          <a:bodyPr wrap="square" rtlCol="0">
            <a:spAutoFit/>
          </a:bodyPr>
          <a:lstStyle/>
          <a:p>
            <a:pPr algn="ctr"/>
            <a:r>
              <a:rPr lang="nl-NL" sz="2400" b="1" dirty="0">
                <a:solidFill>
                  <a:prstClr val="black"/>
                </a:solidFill>
              </a:rPr>
              <a:t>Wat is nieuw/anders? – Apps (3)</a:t>
            </a:r>
          </a:p>
        </p:txBody>
      </p:sp>
    </p:spTree>
    <p:extLst>
      <p:ext uri="{BB962C8B-B14F-4D97-AF65-F5344CB8AC3E}">
        <p14:creationId xmlns:p14="http://schemas.microsoft.com/office/powerpoint/2010/main" val="351369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1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831" y="1307165"/>
            <a:ext cx="5833519" cy="4575659"/>
          </a:xfrm>
          <a:prstGeom prst="rect">
            <a:avLst/>
          </a:prstGeom>
        </p:spPr>
      </p:pic>
      <p:sp>
        <p:nvSpPr>
          <p:cNvPr id="4" name="Tekstvak 3"/>
          <p:cNvSpPr txBox="1"/>
          <p:nvPr/>
        </p:nvSpPr>
        <p:spPr>
          <a:xfrm>
            <a:off x="2072145" y="1336174"/>
            <a:ext cx="2081522" cy="4824398"/>
          </a:xfrm>
          <a:prstGeom prst="rect">
            <a:avLst/>
          </a:prstGeom>
          <a:noFill/>
        </p:spPr>
        <p:txBody>
          <a:bodyPr wrap="square" rtlCol="0">
            <a:spAutoFit/>
          </a:bodyPr>
          <a:lstStyle/>
          <a:p>
            <a:pPr marL="257175" indent="-257175">
              <a:lnSpc>
                <a:spcPts val="1800"/>
              </a:lnSpc>
              <a:buBlip>
                <a:blip r:embed="rId3"/>
              </a:buBlip>
            </a:pPr>
            <a:r>
              <a:rPr lang="nl-NL" dirty="0">
                <a:solidFill>
                  <a:prstClr val="black"/>
                </a:solidFill>
              </a:rPr>
              <a:t>De Windows </a:t>
            </a:r>
            <a:r>
              <a:rPr lang="nl-NL" dirty="0" err="1">
                <a:solidFill>
                  <a:prstClr val="black"/>
                </a:solidFill>
              </a:rPr>
              <a:t>Charmbalk</a:t>
            </a:r>
            <a:r>
              <a:rPr lang="nl-NL" dirty="0">
                <a:solidFill>
                  <a:prstClr val="black"/>
                </a:solidFill>
              </a:rPr>
              <a:t> bestaat niet meer.</a:t>
            </a:r>
          </a:p>
          <a:p>
            <a:pPr>
              <a:lnSpc>
                <a:spcPts val="1800"/>
              </a:lnSpc>
            </a:pPr>
            <a:endParaRPr lang="nl-NL" spc="-38" dirty="0">
              <a:solidFill>
                <a:prstClr val="black"/>
              </a:solidFill>
            </a:endParaRPr>
          </a:p>
          <a:p>
            <a:pPr marL="257175" indent="-257175">
              <a:lnSpc>
                <a:spcPts val="1800"/>
              </a:lnSpc>
              <a:buBlip>
                <a:blip r:embed="rId3"/>
              </a:buBlip>
            </a:pPr>
            <a:r>
              <a:rPr lang="nl-NL" dirty="0">
                <a:solidFill>
                  <a:prstClr val="black"/>
                </a:solidFill>
              </a:rPr>
              <a:t>Het Instellingen-scherm </a:t>
            </a:r>
            <a:r>
              <a:rPr lang="nl-NL" sz="1500" dirty="0">
                <a:solidFill>
                  <a:prstClr val="black"/>
                </a:solidFill>
              </a:rPr>
              <a:t>(configuratiescherm</a:t>
            </a:r>
            <a:r>
              <a:rPr lang="nl-NL" dirty="0">
                <a:solidFill>
                  <a:prstClr val="black"/>
                </a:solidFill>
              </a:rPr>
              <a:t>)      is  flink onderhanden genomen.</a:t>
            </a:r>
          </a:p>
          <a:p>
            <a:pPr>
              <a:lnSpc>
                <a:spcPts val="900"/>
              </a:lnSpc>
            </a:pPr>
            <a:endParaRPr lang="nl-NL" dirty="0">
              <a:solidFill>
                <a:prstClr val="black"/>
              </a:solidFill>
            </a:endParaRPr>
          </a:p>
          <a:p>
            <a:pPr marL="257175" indent="-257175">
              <a:lnSpc>
                <a:spcPts val="1800"/>
              </a:lnSpc>
              <a:buBlip>
                <a:blip r:embed="rId3"/>
              </a:buBlip>
            </a:pPr>
            <a:r>
              <a:rPr lang="nl-NL" dirty="0">
                <a:solidFill>
                  <a:prstClr val="black"/>
                </a:solidFill>
              </a:rPr>
              <a:t>Via </a:t>
            </a:r>
            <a:r>
              <a:rPr lang="nl-NL" dirty="0" err="1">
                <a:solidFill>
                  <a:prstClr val="black"/>
                </a:solidFill>
              </a:rPr>
              <a:t>Windows+I</a:t>
            </a:r>
            <a:r>
              <a:rPr lang="nl-NL" dirty="0">
                <a:solidFill>
                  <a:prstClr val="black"/>
                </a:solidFill>
              </a:rPr>
              <a:t>, de ‘Alle Instellingen’ knop op het start-scherm of het </a:t>
            </a:r>
            <a:r>
              <a:rPr lang="nl-NL">
                <a:solidFill>
                  <a:prstClr val="black"/>
                </a:solidFill>
              </a:rPr>
              <a:t>‘Aktiecentrum’ </a:t>
            </a:r>
            <a:r>
              <a:rPr lang="nl-NL" dirty="0">
                <a:solidFill>
                  <a:prstClr val="black"/>
                </a:solidFill>
              </a:rPr>
              <a:t>bereik je dit scherm.</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21</a:t>
            </a:fld>
            <a:endParaRPr lang="nl-NL" dirty="0">
              <a:solidFill>
                <a:prstClr val="black"/>
              </a:solidFill>
            </a:endParaRPr>
          </a:p>
        </p:txBody>
      </p:sp>
      <p:sp>
        <p:nvSpPr>
          <p:cNvPr id="5" name="Tekstvak 4"/>
          <p:cNvSpPr txBox="1"/>
          <p:nvPr/>
        </p:nvSpPr>
        <p:spPr>
          <a:xfrm>
            <a:off x="2211334" y="319120"/>
            <a:ext cx="7677278" cy="461665"/>
          </a:xfrm>
          <a:prstGeom prst="rect">
            <a:avLst/>
          </a:prstGeom>
          <a:noFill/>
        </p:spPr>
        <p:txBody>
          <a:bodyPr wrap="square" rtlCol="0">
            <a:spAutoFit/>
          </a:bodyPr>
          <a:lstStyle/>
          <a:p>
            <a:pPr algn="ctr"/>
            <a:r>
              <a:rPr lang="nl-NL" sz="2400" b="1" dirty="0">
                <a:solidFill>
                  <a:prstClr val="black"/>
                </a:solidFill>
              </a:rPr>
              <a:t>Wat is nieuw/anders? – Configuratiescherm/Instellingen</a:t>
            </a:r>
          </a:p>
        </p:txBody>
      </p:sp>
    </p:spTree>
    <p:extLst>
      <p:ext uri="{BB962C8B-B14F-4D97-AF65-F5344CB8AC3E}">
        <p14:creationId xmlns:p14="http://schemas.microsoft.com/office/powerpoint/2010/main" val="199878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arn(inVertical)">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9244" y="1275855"/>
            <a:ext cx="6220107" cy="4566486"/>
          </a:xfrm>
          <a:prstGeom prst="rect">
            <a:avLst/>
          </a:prstGeom>
        </p:spPr>
      </p:pic>
      <p:sp>
        <p:nvSpPr>
          <p:cNvPr id="4" name="Tekstvak 3"/>
          <p:cNvSpPr txBox="1"/>
          <p:nvPr/>
        </p:nvSpPr>
        <p:spPr>
          <a:xfrm>
            <a:off x="2037000" y="1444873"/>
            <a:ext cx="1669546" cy="4539704"/>
          </a:xfrm>
          <a:prstGeom prst="rect">
            <a:avLst/>
          </a:prstGeom>
          <a:noFill/>
        </p:spPr>
        <p:txBody>
          <a:bodyPr wrap="square" rtlCol="0">
            <a:spAutoFit/>
          </a:bodyPr>
          <a:lstStyle/>
          <a:p>
            <a:pPr marL="214313" indent="-214313">
              <a:buBlip>
                <a:blip r:embed="rId3"/>
              </a:buBlip>
            </a:pPr>
            <a:r>
              <a:rPr lang="nl-NL" sz="1700" spc="-38" dirty="0">
                <a:solidFill>
                  <a:prstClr val="black"/>
                </a:solidFill>
              </a:rPr>
              <a:t>De instellingen </a:t>
            </a:r>
            <a:r>
              <a:rPr lang="nl-NL" sz="1700" dirty="0">
                <a:solidFill>
                  <a:prstClr val="black"/>
                </a:solidFill>
              </a:rPr>
              <a:t>hebben enige uitbreidingen ondergaan.</a:t>
            </a:r>
          </a:p>
          <a:p>
            <a:endParaRPr lang="nl-NL" sz="1700" dirty="0">
              <a:solidFill>
                <a:prstClr val="black"/>
              </a:solidFill>
            </a:endParaRPr>
          </a:p>
          <a:p>
            <a:pPr marL="214313" indent="-214313">
              <a:buBlip>
                <a:blip r:embed="rId3"/>
              </a:buBlip>
            </a:pPr>
            <a:r>
              <a:rPr lang="nl-NL" sz="1700" dirty="0">
                <a:solidFill>
                  <a:prstClr val="black"/>
                </a:solidFill>
              </a:rPr>
              <a:t>Beeldscherm</a:t>
            </a:r>
          </a:p>
          <a:p>
            <a:pPr marL="214313" indent="-214313">
              <a:buBlip>
                <a:blip r:embed="rId3"/>
              </a:buBlip>
            </a:pPr>
            <a:r>
              <a:rPr lang="nl-NL" sz="1700" dirty="0">
                <a:solidFill>
                  <a:prstClr val="black"/>
                </a:solidFill>
              </a:rPr>
              <a:t>Mededelingen en acties</a:t>
            </a:r>
          </a:p>
          <a:p>
            <a:pPr marL="214313" indent="-214313">
              <a:buBlip>
                <a:blip r:embed="rId3"/>
              </a:buBlip>
            </a:pPr>
            <a:r>
              <a:rPr lang="nl-NL" sz="1700" dirty="0">
                <a:solidFill>
                  <a:prstClr val="black"/>
                </a:solidFill>
              </a:rPr>
              <a:t>Apps en onderdelen</a:t>
            </a:r>
          </a:p>
          <a:p>
            <a:pPr marL="214313" indent="-214313">
              <a:buBlip>
                <a:blip r:embed="rId3"/>
              </a:buBlip>
            </a:pPr>
            <a:r>
              <a:rPr lang="nl-NL" sz="1700" dirty="0">
                <a:solidFill>
                  <a:prstClr val="black"/>
                </a:solidFill>
              </a:rPr>
              <a:t>Multitasking</a:t>
            </a:r>
          </a:p>
          <a:p>
            <a:pPr marL="214313" indent="-214313">
              <a:buBlip>
                <a:blip r:embed="rId3"/>
              </a:buBlip>
            </a:pPr>
            <a:r>
              <a:rPr lang="nl-NL" sz="1700" dirty="0">
                <a:solidFill>
                  <a:prstClr val="black"/>
                </a:solidFill>
              </a:rPr>
              <a:t>Tabletmodus</a:t>
            </a:r>
          </a:p>
          <a:p>
            <a:pPr marL="214313" indent="-214313">
              <a:buBlip>
                <a:blip r:embed="rId3"/>
              </a:buBlip>
            </a:pPr>
            <a:r>
              <a:rPr lang="nl-NL" sz="1700" spc="-50" dirty="0">
                <a:solidFill>
                  <a:prstClr val="black"/>
                </a:solidFill>
              </a:rPr>
              <a:t>Energiebeheer</a:t>
            </a:r>
          </a:p>
          <a:p>
            <a:pPr marL="214313" indent="-214313">
              <a:buBlip>
                <a:blip r:embed="rId3"/>
              </a:buBlip>
            </a:pPr>
            <a:r>
              <a:rPr lang="nl-NL" sz="1700" dirty="0">
                <a:solidFill>
                  <a:prstClr val="black"/>
                </a:solidFill>
              </a:rPr>
              <a:t>Offlinekaarten</a:t>
            </a:r>
          </a:p>
          <a:p>
            <a:pPr marL="214313" indent="-214313">
              <a:buBlip>
                <a:blip r:embed="rId3"/>
              </a:buBlip>
            </a:pPr>
            <a:r>
              <a:rPr lang="nl-NL" sz="1700" dirty="0">
                <a:solidFill>
                  <a:prstClr val="black"/>
                </a:solidFill>
              </a:rPr>
              <a:t>Standaard-apps</a:t>
            </a:r>
          </a:p>
          <a:p>
            <a:pPr marL="214313" indent="-214313">
              <a:buBlip>
                <a:blip r:embed="rId3"/>
              </a:buBlip>
            </a:pPr>
            <a:r>
              <a:rPr lang="nl-NL" sz="1700" dirty="0">
                <a:solidFill>
                  <a:prstClr val="black"/>
                </a:solidFill>
              </a:rPr>
              <a:t>Info</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22</a:t>
            </a:fld>
            <a:endParaRPr lang="nl-NL" dirty="0">
              <a:solidFill>
                <a:prstClr val="black"/>
              </a:solidFill>
            </a:endParaRPr>
          </a:p>
        </p:txBody>
      </p:sp>
      <p:sp>
        <p:nvSpPr>
          <p:cNvPr id="5" name="Tekstvak 4"/>
          <p:cNvSpPr txBox="1"/>
          <p:nvPr/>
        </p:nvSpPr>
        <p:spPr>
          <a:xfrm>
            <a:off x="2037001" y="257750"/>
            <a:ext cx="8002351" cy="738664"/>
          </a:xfrm>
          <a:prstGeom prst="rect">
            <a:avLst/>
          </a:prstGeom>
          <a:noFill/>
        </p:spPr>
        <p:txBody>
          <a:bodyPr wrap="square" rtlCol="0">
            <a:spAutoFit/>
          </a:bodyPr>
          <a:lstStyle/>
          <a:p>
            <a:pPr algn="ctr"/>
            <a:r>
              <a:rPr lang="nl-NL" sz="2400" b="1" dirty="0">
                <a:solidFill>
                  <a:prstClr val="black"/>
                </a:solidFill>
              </a:rPr>
              <a:t>Wat is nieuw/anders? – Configuratiescherm/Instellingen (2)</a:t>
            </a:r>
          </a:p>
          <a:p>
            <a:endParaRPr lang="nl-NL" dirty="0">
              <a:solidFill>
                <a:prstClr val="black"/>
              </a:solidFill>
            </a:endParaRPr>
          </a:p>
        </p:txBody>
      </p:sp>
    </p:spTree>
    <p:extLst>
      <p:ext uri="{BB962C8B-B14F-4D97-AF65-F5344CB8AC3E}">
        <p14:creationId xmlns:p14="http://schemas.microsoft.com/office/powerpoint/2010/main" val="188486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2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4">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20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20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4">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20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4">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20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4">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anim calcmode="lin" valueType="num">
                                      <p:cBhvr additive="base">
                                        <p:cTn id="35" dur="20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4">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anim calcmode="lin" valueType="num">
                                      <p:cBhvr additive="base">
                                        <p:cTn id="39" dur="20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0" dur="20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23</a:t>
            </a:fld>
            <a:endParaRPr lang="nl-NL" dirty="0">
              <a:solidFill>
                <a:prstClr val="black"/>
              </a:solidFill>
            </a:endParaRPr>
          </a:p>
        </p:txBody>
      </p:sp>
      <p:pic>
        <p:nvPicPr>
          <p:cNvPr id="3" name="tablet-mode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0"/>
            <a:ext cx="9144000" cy="6858000"/>
          </a:xfrm>
          <a:prstGeom prst="rect">
            <a:avLst/>
          </a:prstGeom>
        </p:spPr>
      </p:pic>
    </p:spTree>
    <p:extLst>
      <p:ext uri="{BB962C8B-B14F-4D97-AF65-F5344CB8AC3E}">
        <p14:creationId xmlns:p14="http://schemas.microsoft.com/office/powerpoint/2010/main" val="308460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081784" y="540001"/>
            <a:ext cx="7328916" cy="461665"/>
          </a:xfrm>
          <a:prstGeom prst="rect">
            <a:avLst/>
          </a:prstGeom>
          <a:noFill/>
        </p:spPr>
        <p:txBody>
          <a:bodyPr wrap="square" rtlCol="0">
            <a:spAutoFit/>
          </a:bodyPr>
          <a:lstStyle/>
          <a:p>
            <a:pPr algn="ctr"/>
            <a:r>
              <a:rPr lang="nl-NL" sz="2400" b="1" dirty="0">
                <a:solidFill>
                  <a:prstClr val="black"/>
                </a:solidFill>
              </a:rPr>
              <a:t>Windows as a Service - voor thuisgebruikers</a:t>
            </a:r>
            <a:endParaRPr lang="nl-NL" sz="2400" i="1" dirty="0">
              <a:solidFill>
                <a:srgbClr val="FF0000"/>
              </a:solidFill>
            </a:endParaRPr>
          </a:p>
        </p:txBody>
      </p:sp>
      <p:sp>
        <p:nvSpPr>
          <p:cNvPr id="4" name="Tekstvak 3"/>
          <p:cNvSpPr txBox="1"/>
          <p:nvPr/>
        </p:nvSpPr>
        <p:spPr>
          <a:xfrm>
            <a:off x="2100072" y="1817372"/>
            <a:ext cx="2779776" cy="4632037"/>
          </a:xfrm>
          <a:prstGeom prst="rect">
            <a:avLst/>
          </a:prstGeom>
          <a:noFill/>
        </p:spPr>
        <p:txBody>
          <a:bodyPr wrap="square" rtlCol="0">
            <a:spAutoFit/>
          </a:bodyPr>
          <a:lstStyle/>
          <a:p>
            <a:pPr marL="257175" indent="-257175">
              <a:lnSpc>
                <a:spcPts val="1950"/>
              </a:lnSpc>
              <a:spcAft>
                <a:spcPts val="400"/>
              </a:spcAft>
              <a:buBlip>
                <a:blip r:embed="rId2"/>
              </a:buBlip>
            </a:pPr>
            <a:r>
              <a:rPr lang="nl-NL" dirty="0">
                <a:solidFill>
                  <a:prstClr val="black"/>
                </a:solidFill>
                <a:cs typeface="Segoe UI" panose="020B0502040204020203" pitchFamily="34" charset="0"/>
              </a:rPr>
              <a:t>Gratis upgrade van  Windows 7/8</a:t>
            </a:r>
            <a:r>
              <a:rPr lang="nl-NL" dirty="0">
                <a:solidFill>
                  <a:srgbClr val="FF0000"/>
                </a:solidFill>
                <a:cs typeface="Segoe UI" panose="020B0502040204020203" pitchFamily="34" charset="0"/>
              </a:rPr>
              <a:t>*</a:t>
            </a:r>
            <a:r>
              <a:rPr lang="nl-NL" dirty="0">
                <a:solidFill>
                  <a:prstClr val="black"/>
                </a:solidFill>
                <a:cs typeface="Segoe UI" panose="020B0502040204020203" pitchFamily="34" charset="0"/>
              </a:rPr>
              <a:t>/8.1 naar Windows 10.</a:t>
            </a:r>
          </a:p>
          <a:p>
            <a:pPr marL="342900" lvl="2">
              <a:lnSpc>
                <a:spcPts val="1950"/>
              </a:lnSpc>
              <a:spcAft>
                <a:spcPts val="400"/>
              </a:spcAft>
            </a:pPr>
            <a:r>
              <a:rPr lang="nl-NL" dirty="0">
                <a:solidFill>
                  <a:srgbClr val="FF0000"/>
                </a:solidFill>
                <a:cs typeface="Segoe UI" panose="020B0502040204020203" pitchFamily="34" charset="0"/>
              </a:rPr>
              <a:t>*</a:t>
            </a:r>
            <a:r>
              <a:rPr lang="nl-NL" i="1" dirty="0">
                <a:solidFill>
                  <a:srgbClr val="FF0000"/>
                </a:solidFill>
                <a:cs typeface="Segoe UI" panose="020B0502040204020203" pitchFamily="34" charset="0"/>
              </a:rPr>
              <a:t>(RT: alleen W8update</a:t>
            </a:r>
            <a:r>
              <a:rPr lang="nl-NL" b="1" i="1" dirty="0">
                <a:solidFill>
                  <a:srgbClr val="FF0000"/>
                </a:solidFill>
                <a:cs typeface="Segoe UI" panose="020B0502040204020203" pitchFamily="34" charset="0"/>
              </a:rPr>
              <a:t>)</a:t>
            </a:r>
          </a:p>
          <a:p>
            <a:pPr marL="342900" lvl="2">
              <a:lnSpc>
                <a:spcPts val="450"/>
              </a:lnSpc>
              <a:spcAft>
                <a:spcPts val="400"/>
              </a:spcAft>
            </a:pPr>
            <a:endParaRPr lang="nl-NL" dirty="0">
              <a:solidFill>
                <a:prstClr val="black"/>
              </a:solidFill>
              <a:cs typeface="Segoe UI" panose="020B0502040204020203" pitchFamily="34" charset="0"/>
            </a:endParaRPr>
          </a:p>
          <a:p>
            <a:pPr marL="257175" indent="-257175">
              <a:lnSpc>
                <a:spcPts val="1950"/>
              </a:lnSpc>
              <a:spcAft>
                <a:spcPts val="400"/>
              </a:spcAft>
              <a:buBlip>
                <a:blip r:embed="rId2"/>
              </a:buBlip>
            </a:pPr>
            <a:r>
              <a:rPr lang="nl-NL" dirty="0">
                <a:solidFill>
                  <a:prstClr val="black"/>
                </a:solidFill>
                <a:cs typeface="Segoe UI" panose="020B0502040204020203" pitchFamily="34" charset="0"/>
              </a:rPr>
              <a:t>Gedurende 1 jaar na eerste release.</a:t>
            </a:r>
          </a:p>
          <a:p>
            <a:pPr>
              <a:lnSpc>
                <a:spcPts val="450"/>
              </a:lnSpc>
              <a:spcAft>
                <a:spcPts val="400"/>
              </a:spcAft>
            </a:pPr>
            <a:endParaRPr lang="nl-NL" dirty="0">
              <a:solidFill>
                <a:prstClr val="black"/>
              </a:solidFill>
              <a:cs typeface="Segoe UI" panose="020B0502040204020203" pitchFamily="34" charset="0"/>
            </a:endParaRPr>
          </a:p>
          <a:p>
            <a:pPr marL="257175" indent="-257175">
              <a:lnSpc>
                <a:spcPts val="1950"/>
              </a:lnSpc>
              <a:spcAft>
                <a:spcPts val="400"/>
              </a:spcAft>
              <a:buBlip>
                <a:blip r:embed="rId2"/>
              </a:buBlip>
            </a:pPr>
            <a:r>
              <a:rPr lang="nl-NL" dirty="0">
                <a:solidFill>
                  <a:prstClr val="black"/>
                </a:solidFill>
                <a:cs typeface="Segoe UI" panose="020B0502040204020203" pitchFamily="34" charset="0"/>
              </a:rPr>
              <a:t>Na upgrade: Updates gratis gedurende levensduur apparaat</a:t>
            </a:r>
          </a:p>
          <a:p>
            <a:pPr>
              <a:lnSpc>
                <a:spcPts val="450"/>
              </a:lnSpc>
              <a:spcAft>
                <a:spcPts val="400"/>
              </a:spcAft>
            </a:pPr>
            <a:endParaRPr lang="nl-NL" dirty="0">
              <a:solidFill>
                <a:prstClr val="black"/>
              </a:solidFill>
              <a:cs typeface="Segoe UI" panose="020B0502040204020203" pitchFamily="34" charset="0"/>
            </a:endParaRPr>
          </a:p>
          <a:p>
            <a:pPr marL="257175" indent="-257175">
              <a:lnSpc>
                <a:spcPts val="1800"/>
              </a:lnSpc>
              <a:spcAft>
                <a:spcPts val="400"/>
              </a:spcAft>
              <a:buBlip>
                <a:blip r:embed="rId2"/>
              </a:buBlip>
            </a:pPr>
            <a:r>
              <a:rPr lang="nl-NL" dirty="0">
                <a:solidFill>
                  <a:prstClr val="black"/>
                </a:solidFill>
                <a:cs typeface="Segoe UI" panose="020B0502040204020203" pitchFamily="34" charset="0"/>
              </a:rPr>
              <a:t>Dit geldt ook voor nieuwe functies</a:t>
            </a:r>
          </a:p>
          <a:p>
            <a:pPr>
              <a:lnSpc>
                <a:spcPts val="450"/>
              </a:lnSpc>
              <a:spcAft>
                <a:spcPts val="400"/>
              </a:spcAft>
            </a:pPr>
            <a:endParaRPr lang="nl-NL" sz="1200" i="1" dirty="0">
              <a:solidFill>
                <a:prstClr val="black"/>
              </a:solidFill>
              <a:cs typeface="Segoe UI" panose="020B0502040204020203" pitchFamily="34" charset="0"/>
            </a:endParaRPr>
          </a:p>
          <a:p>
            <a:pPr marL="257175" indent="-257175">
              <a:lnSpc>
                <a:spcPts val="1950"/>
              </a:lnSpc>
              <a:spcAft>
                <a:spcPts val="400"/>
              </a:spcAft>
              <a:buBlip>
                <a:blip r:embed="rId2"/>
              </a:buBlip>
            </a:pPr>
            <a:r>
              <a:rPr lang="nl-NL" dirty="0">
                <a:solidFill>
                  <a:prstClr val="black"/>
                </a:solidFill>
                <a:cs typeface="Segoe UI" panose="020B0502040204020203" pitchFamily="34" charset="0"/>
              </a:rPr>
              <a:t>Ook voor tablets en Windows-telefoons. </a:t>
            </a:r>
          </a:p>
          <a:p>
            <a:pPr algn="ctr">
              <a:lnSpc>
                <a:spcPts val="1950"/>
              </a:lnSpc>
            </a:pPr>
            <a:endParaRPr lang="nl-NL" sz="1200" i="1" dirty="0">
              <a:solidFill>
                <a:prstClr val="black"/>
              </a:solidFill>
              <a:cs typeface="Segoe UI" panose="020B0502040204020203" pitchFamily="34" charset="0"/>
            </a:endParaRPr>
          </a:p>
          <a:p>
            <a:endParaRPr lang="nl-NL" sz="1500" b="1" i="1" dirty="0">
              <a:solidFill>
                <a:srgbClr val="FF0000"/>
              </a:solidFill>
              <a:cs typeface="Segoe UI" panose="020B0502040204020203" pitchFamily="34" charset="0"/>
            </a:endParaRPr>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9976" y="2374703"/>
            <a:ext cx="5239374" cy="3443091"/>
          </a:xfrm>
          <a:prstGeom prst="rect">
            <a:avLst/>
          </a:prstGeom>
        </p:spPr>
      </p:pic>
      <p:sp>
        <p:nvSpPr>
          <p:cNvPr id="6" name="Tekstvak 5"/>
          <p:cNvSpPr txBox="1"/>
          <p:nvPr/>
        </p:nvSpPr>
        <p:spPr>
          <a:xfrm>
            <a:off x="4799976" y="1949858"/>
            <a:ext cx="5239374" cy="438582"/>
          </a:xfrm>
          <a:prstGeom prst="rect">
            <a:avLst/>
          </a:prstGeom>
          <a:solidFill>
            <a:srgbClr val="FF0000"/>
          </a:solidFill>
        </p:spPr>
        <p:txBody>
          <a:bodyPr wrap="square" rtlCol="0">
            <a:spAutoFit/>
          </a:bodyPr>
          <a:lstStyle/>
          <a:p>
            <a:pPr algn="ctr">
              <a:lnSpc>
                <a:spcPts val="2700"/>
              </a:lnSpc>
            </a:pPr>
            <a:r>
              <a:rPr lang="nl-NL" b="1" dirty="0">
                <a:solidFill>
                  <a:prstClr val="white"/>
                </a:solidFill>
              </a:rPr>
              <a:t>Windows 8 éérst upgraden naar Windows 8.1</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24</a:t>
            </a:fld>
            <a:endParaRPr lang="nl-NL" dirty="0">
              <a:solidFill>
                <a:prstClr val="black"/>
              </a:solidFill>
            </a:endParaRPr>
          </a:p>
        </p:txBody>
      </p:sp>
    </p:spTree>
    <p:extLst>
      <p:ext uri="{BB962C8B-B14F-4D97-AF65-F5344CB8AC3E}">
        <p14:creationId xmlns:p14="http://schemas.microsoft.com/office/powerpoint/2010/main" val="39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barn(inVertical)">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barn(inVertical)">
                                      <p:cBhvr>
                                        <p:cTn id="12" dur="500"/>
                                        <p:tgtEl>
                                          <p:spTgt spid="4">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animEffect transition="in" filter="barn(inVertical)">
                                      <p:cBhvr>
                                        <p:cTn id="17" dur="500"/>
                                        <p:tgtEl>
                                          <p:spTgt spid="4">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animEffect transition="in" filter="barn(inVertical)">
                                      <p:cBhvr>
                                        <p:cTn id="2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138849" y="540001"/>
            <a:ext cx="7852017" cy="461665"/>
          </a:xfrm>
          <a:prstGeom prst="rect">
            <a:avLst/>
          </a:prstGeom>
          <a:noFill/>
        </p:spPr>
        <p:txBody>
          <a:bodyPr wrap="square" rtlCol="0">
            <a:spAutoFit/>
          </a:bodyPr>
          <a:lstStyle/>
          <a:p>
            <a:pPr algn="ctr"/>
            <a:r>
              <a:rPr lang="nl-NL" sz="2400" b="1" dirty="0">
                <a:solidFill>
                  <a:prstClr val="black"/>
                </a:solidFill>
              </a:rPr>
              <a:t>Office 2016 waarschijnlijk als </a:t>
            </a:r>
            <a:r>
              <a:rPr lang="nl-NL" sz="2400" b="1" dirty="0" err="1">
                <a:solidFill>
                  <a:prstClr val="black"/>
                </a:solidFill>
              </a:rPr>
              <a:t>SaaS</a:t>
            </a:r>
            <a:r>
              <a:rPr lang="nl-NL" sz="2400" b="1" dirty="0">
                <a:solidFill>
                  <a:prstClr val="black"/>
                </a:solidFill>
              </a:rPr>
              <a:t>  (à la Office 365) </a:t>
            </a:r>
          </a:p>
        </p:txBody>
      </p:sp>
      <p:sp>
        <p:nvSpPr>
          <p:cNvPr id="5" name="Tekstvak 4"/>
          <p:cNvSpPr txBox="1"/>
          <p:nvPr/>
        </p:nvSpPr>
        <p:spPr>
          <a:xfrm>
            <a:off x="2065658" y="1646625"/>
            <a:ext cx="3015158" cy="3993401"/>
          </a:xfrm>
          <a:prstGeom prst="rect">
            <a:avLst/>
          </a:prstGeom>
          <a:noFill/>
        </p:spPr>
        <p:txBody>
          <a:bodyPr wrap="square" rtlCol="0">
            <a:spAutoFit/>
          </a:bodyPr>
          <a:lstStyle/>
          <a:p>
            <a:pPr marL="257175" indent="-257175">
              <a:buBlip>
                <a:blip r:embed="rId2"/>
              </a:buBlip>
            </a:pPr>
            <a:r>
              <a:rPr lang="nl-NL" dirty="0">
                <a:solidFill>
                  <a:prstClr val="black"/>
                </a:solidFill>
              </a:rPr>
              <a:t>Geschikt voor computer en mobiele apparaten.</a:t>
            </a:r>
          </a:p>
          <a:p>
            <a:pPr>
              <a:lnSpc>
                <a:spcPts val="900"/>
              </a:lnSpc>
            </a:pPr>
            <a:endParaRPr lang="nl-NL" dirty="0">
              <a:solidFill>
                <a:prstClr val="black"/>
              </a:solidFill>
            </a:endParaRPr>
          </a:p>
          <a:p>
            <a:pPr marL="257175" indent="-257175">
              <a:buBlip>
                <a:blip r:embed="rId2"/>
              </a:buBlip>
            </a:pPr>
            <a:r>
              <a:rPr lang="nl-NL" dirty="0">
                <a:solidFill>
                  <a:prstClr val="black"/>
                </a:solidFill>
              </a:rPr>
              <a:t>Betere </a:t>
            </a:r>
            <a:r>
              <a:rPr lang="nl-NL" dirty="0" err="1">
                <a:solidFill>
                  <a:prstClr val="black"/>
                </a:solidFill>
              </a:rPr>
              <a:t>touch</a:t>
            </a:r>
            <a:r>
              <a:rPr lang="nl-NL" dirty="0">
                <a:solidFill>
                  <a:prstClr val="black"/>
                </a:solidFill>
              </a:rPr>
              <a:t>-bediening, maar toch voorkeur voor muis en toetsenbord</a:t>
            </a:r>
          </a:p>
          <a:p>
            <a:pPr marL="257175" indent="-257175">
              <a:lnSpc>
                <a:spcPts val="900"/>
              </a:lnSpc>
              <a:buBlip>
                <a:blip r:embed="rId2"/>
              </a:buBlip>
            </a:pPr>
            <a:endParaRPr lang="nl-NL" dirty="0">
              <a:solidFill>
                <a:prstClr val="black"/>
              </a:solidFill>
            </a:endParaRPr>
          </a:p>
          <a:p>
            <a:pPr marL="257175" indent="-257175">
              <a:buBlip>
                <a:blip r:embed="rId2"/>
              </a:buBlip>
            </a:pPr>
            <a:r>
              <a:rPr lang="nl-NL" dirty="0">
                <a:solidFill>
                  <a:prstClr val="black"/>
                </a:solidFill>
              </a:rPr>
              <a:t>Gratis voor smartphone en tablet (tot 8  ̎̎) in het eerste jaar. Daarna betaald</a:t>
            </a:r>
          </a:p>
          <a:p>
            <a:pPr>
              <a:lnSpc>
                <a:spcPts val="900"/>
              </a:lnSpc>
            </a:pPr>
            <a:endParaRPr lang="nl-NL" dirty="0">
              <a:solidFill>
                <a:prstClr val="black"/>
              </a:solidFill>
            </a:endParaRPr>
          </a:p>
          <a:p>
            <a:pPr marL="257175" indent="-257175">
              <a:buBlip>
                <a:blip r:embed="rId2"/>
              </a:buBlip>
            </a:pPr>
            <a:r>
              <a:rPr lang="nl-NL" dirty="0">
                <a:solidFill>
                  <a:prstClr val="black"/>
                </a:solidFill>
              </a:rPr>
              <a:t>Ook voor niet-Windows</a:t>
            </a:r>
          </a:p>
          <a:p>
            <a:pPr>
              <a:lnSpc>
                <a:spcPts val="900"/>
              </a:lnSpc>
            </a:pPr>
            <a:endParaRPr lang="nl-NL" dirty="0">
              <a:solidFill>
                <a:prstClr val="black"/>
              </a:solidFill>
            </a:endParaRPr>
          </a:p>
          <a:p>
            <a:pPr marL="257175" indent="-257175">
              <a:buBlip>
                <a:blip r:embed="rId2"/>
              </a:buBlip>
            </a:pPr>
            <a:r>
              <a:rPr lang="nl-NL" dirty="0">
                <a:solidFill>
                  <a:prstClr val="black"/>
                </a:solidFill>
              </a:rPr>
              <a:t>Gratis uit te proberen</a:t>
            </a:r>
          </a:p>
          <a:p>
            <a:pPr>
              <a:lnSpc>
                <a:spcPts val="900"/>
              </a:lnSpc>
            </a:pPr>
            <a:endParaRPr lang="nl-NL" dirty="0">
              <a:solidFill>
                <a:prstClr val="black"/>
              </a:solidFill>
            </a:endParaRPr>
          </a:p>
          <a:p>
            <a:pPr marL="257175" indent="-257175">
              <a:buBlip>
                <a:blip r:embed="rId2"/>
              </a:buBlip>
            </a:pPr>
            <a:r>
              <a:rPr lang="nl-NL" dirty="0">
                <a:solidFill>
                  <a:prstClr val="black"/>
                </a:solidFill>
              </a:rPr>
              <a:t>Installatie is terug te draaien</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2349" y="1709093"/>
            <a:ext cx="4858518" cy="3930932"/>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25</a:t>
            </a:fld>
            <a:endParaRPr lang="nl-NL" dirty="0">
              <a:solidFill>
                <a:prstClr val="black"/>
              </a:solidFill>
            </a:endParaRPr>
          </a:p>
        </p:txBody>
      </p:sp>
    </p:spTree>
    <p:extLst>
      <p:ext uri="{BB962C8B-B14F-4D97-AF65-F5344CB8AC3E}">
        <p14:creationId xmlns:p14="http://schemas.microsoft.com/office/powerpoint/2010/main" val="339105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arn(inVertical)">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barn(inVertical)">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barn(inVertical)">
                                      <p:cBhvr>
                                        <p:cTn id="22" dur="500"/>
                                        <p:tgtEl>
                                          <p:spTgt spid="5">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barn(inVertical)">
                                      <p:cBhvr>
                                        <p:cTn id="2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7752761" y="1659892"/>
            <a:ext cx="2346040" cy="3323987"/>
          </a:xfrm>
          <a:prstGeom prst="rect">
            <a:avLst/>
          </a:prstGeom>
          <a:noFill/>
          <a:ln>
            <a:noFill/>
          </a:ln>
        </p:spPr>
        <p:txBody>
          <a:bodyPr wrap="square" rtlCol="0">
            <a:spAutoFit/>
          </a:bodyPr>
          <a:lstStyle/>
          <a:p>
            <a:pPr marL="214313" indent="-214313">
              <a:lnSpc>
                <a:spcPts val="1800"/>
              </a:lnSpc>
              <a:buBlip>
                <a:blip r:embed="rId2"/>
              </a:buBlip>
            </a:pPr>
            <a:r>
              <a:rPr lang="nl-NL" dirty="0">
                <a:solidFill>
                  <a:prstClr val="black"/>
                </a:solidFill>
              </a:rPr>
              <a:t>Xbox </a:t>
            </a:r>
            <a:r>
              <a:rPr lang="nl-NL" dirty="0" err="1">
                <a:solidFill>
                  <a:prstClr val="black"/>
                </a:solidFill>
              </a:rPr>
              <a:t>app</a:t>
            </a:r>
            <a:r>
              <a:rPr lang="nl-NL" dirty="0">
                <a:solidFill>
                  <a:prstClr val="black"/>
                </a:solidFill>
              </a:rPr>
              <a:t> (alleen Xbox </a:t>
            </a:r>
            <a:r>
              <a:rPr lang="nl-NL" dirty="0" err="1">
                <a:solidFill>
                  <a:prstClr val="black"/>
                </a:solidFill>
              </a:rPr>
              <a:t>One</a:t>
            </a:r>
            <a:r>
              <a:rPr lang="nl-NL" dirty="0">
                <a:solidFill>
                  <a:prstClr val="black"/>
                </a:solidFill>
              </a:rPr>
              <a:t>)</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err="1">
                <a:solidFill>
                  <a:prstClr val="black"/>
                </a:solidFill>
              </a:rPr>
              <a:t>OneDrive</a:t>
            </a:r>
            <a:r>
              <a:rPr lang="nl-NL" dirty="0">
                <a:solidFill>
                  <a:prstClr val="black"/>
                </a:solidFill>
              </a:rPr>
              <a:t> select </a:t>
            </a:r>
            <a:r>
              <a:rPr lang="nl-NL" dirty="0" err="1">
                <a:solidFill>
                  <a:prstClr val="black"/>
                </a:solidFill>
              </a:rPr>
              <a:t>sync</a:t>
            </a:r>
            <a:endParaRPr lang="nl-NL" dirty="0">
              <a:solidFill>
                <a:prstClr val="black"/>
              </a:solidFill>
            </a:endParaRPr>
          </a:p>
          <a:p>
            <a:pPr>
              <a:lnSpc>
                <a:spcPts val="1800"/>
              </a:lnSpc>
            </a:pPr>
            <a:endParaRPr lang="nl-NL" dirty="0">
              <a:solidFill>
                <a:prstClr val="black"/>
              </a:solidFill>
            </a:endParaRPr>
          </a:p>
          <a:p>
            <a:pPr marL="214313" indent="-214313">
              <a:lnSpc>
                <a:spcPts val="1800"/>
              </a:lnSpc>
              <a:buBlip>
                <a:blip r:embed="rId2"/>
              </a:buBlip>
            </a:pPr>
            <a:r>
              <a:rPr lang="nl-NL" dirty="0">
                <a:solidFill>
                  <a:prstClr val="black"/>
                </a:solidFill>
              </a:rPr>
              <a:t>Opslag van privé en zakelijke bestanden gescheiden</a:t>
            </a:r>
          </a:p>
          <a:p>
            <a:pPr>
              <a:lnSpc>
                <a:spcPts val="1800"/>
              </a:lnSpc>
            </a:pPr>
            <a:endParaRPr lang="nl-NL" dirty="0">
              <a:solidFill>
                <a:prstClr val="black"/>
              </a:solidFill>
            </a:endParaRPr>
          </a:p>
          <a:p>
            <a:pPr marL="214313" indent="-214313">
              <a:lnSpc>
                <a:spcPts val="1800"/>
              </a:lnSpc>
              <a:buBlip>
                <a:blip r:embed="rId2"/>
              </a:buBlip>
            </a:pPr>
            <a:r>
              <a:rPr lang="nl-NL" dirty="0">
                <a:solidFill>
                  <a:prstClr val="black"/>
                </a:solidFill>
              </a:rPr>
              <a:t>Ondersteuning voor MKV video files</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spc="-45" dirty="0">
                <a:solidFill>
                  <a:prstClr val="black"/>
                </a:solidFill>
              </a:rPr>
              <a:t>Directe updates (push)</a:t>
            </a:r>
            <a:endParaRPr lang="nl-NL" sz="1350" spc="-45" dirty="0">
              <a:solidFill>
                <a:prstClr val="black"/>
              </a:solidFill>
            </a:endParaRPr>
          </a:p>
        </p:txBody>
      </p:sp>
      <p:sp>
        <p:nvSpPr>
          <p:cNvPr id="5" name="Tekstvak 4"/>
          <p:cNvSpPr txBox="1"/>
          <p:nvPr/>
        </p:nvSpPr>
        <p:spPr>
          <a:xfrm>
            <a:off x="2205199" y="540001"/>
            <a:ext cx="7701825" cy="461665"/>
          </a:xfrm>
          <a:prstGeom prst="rect">
            <a:avLst/>
          </a:prstGeom>
          <a:noFill/>
        </p:spPr>
        <p:txBody>
          <a:bodyPr wrap="square" rtlCol="0">
            <a:spAutoFit/>
          </a:bodyPr>
          <a:lstStyle/>
          <a:p>
            <a:pPr algn="ctr"/>
            <a:r>
              <a:rPr lang="nl-NL" sz="2400" b="1" dirty="0">
                <a:solidFill>
                  <a:prstClr val="black"/>
                </a:solidFill>
              </a:rPr>
              <a:t>Samenvatting</a:t>
            </a:r>
            <a:r>
              <a:rPr lang="nl-NL" sz="2100" b="1" dirty="0">
                <a:solidFill>
                  <a:prstClr val="black"/>
                </a:solidFill>
              </a:rPr>
              <a:t>:</a:t>
            </a:r>
          </a:p>
        </p:txBody>
      </p:sp>
      <p:sp>
        <p:nvSpPr>
          <p:cNvPr id="6" name="Tekstvak 5"/>
          <p:cNvSpPr txBox="1"/>
          <p:nvPr/>
        </p:nvSpPr>
        <p:spPr>
          <a:xfrm>
            <a:off x="2205198" y="1659891"/>
            <a:ext cx="2286590" cy="3554819"/>
          </a:xfrm>
          <a:prstGeom prst="rect">
            <a:avLst/>
          </a:prstGeom>
          <a:noFill/>
          <a:ln>
            <a:noFill/>
          </a:ln>
        </p:spPr>
        <p:txBody>
          <a:bodyPr wrap="square" rtlCol="0">
            <a:spAutoFit/>
          </a:bodyPr>
          <a:lstStyle/>
          <a:p>
            <a:pPr marL="214313" indent="-214313">
              <a:lnSpc>
                <a:spcPts val="1800"/>
              </a:lnSpc>
              <a:buBlip>
                <a:blip r:embed="rId2"/>
              </a:buBlip>
            </a:pPr>
            <a:r>
              <a:rPr lang="nl-NL" dirty="0">
                <a:solidFill>
                  <a:prstClr val="black"/>
                </a:solidFill>
              </a:rPr>
              <a:t>Startknop weer terug</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a:solidFill>
                  <a:prstClr val="black"/>
                </a:solidFill>
              </a:rPr>
              <a:t>Geschikt voor veel apparaten</a:t>
            </a:r>
          </a:p>
          <a:p>
            <a:pPr>
              <a:lnSpc>
                <a:spcPts val="1800"/>
              </a:lnSpc>
            </a:pPr>
            <a:endParaRPr lang="nl-NL" dirty="0">
              <a:solidFill>
                <a:prstClr val="black"/>
              </a:solidFill>
            </a:endParaRPr>
          </a:p>
          <a:p>
            <a:pPr marL="214313" indent="-214313">
              <a:lnSpc>
                <a:spcPts val="1800"/>
              </a:lnSpc>
              <a:buBlip>
                <a:blip r:embed="rId2"/>
              </a:buBlip>
            </a:pPr>
            <a:r>
              <a:rPr lang="nl-NL" dirty="0">
                <a:solidFill>
                  <a:prstClr val="black"/>
                </a:solidFill>
              </a:rPr>
              <a:t>Betrouwbaar, voortzetting van Windows 7/8.1</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a:solidFill>
                  <a:prstClr val="black"/>
                </a:solidFill>
              </a:rPr>
              <a:t>Universal </a:t>
            </a:r>
            <a:r>
              <a:rPr lang="nl-NL" dirty="0" err="1">
                <a:solidFill>
                  <a:prstClr val="black"/>
                </a:solidFill>
              </a:rPr>
              <a:t>apps</a:t>
            </a:r>
            <a:r>
              <a:rPr lang="nl-NL" dirty="0">
                <a:solidFill>
                  <a:prstClr val="black"/>
                </a:solidFill>
              </a:rPr>
              <a:t> (en straks meer keuze)</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a:solidFill>
                  <a:prstClr val="black"/>
                </a:solidFill>
              </a:rPr>
              <a:t>Cloudintegratie verbeterd</a:t>
            </a:r>
            <a:endParaRPr lang="nl-NL" sz="1350" dirty="0">
              <a:solidFill>
                <a:prstClr val="black"/>
              </a:solidFill>
            </a:endParaRPr>
          </a:p>
        </p:txBody>
      </p:sp>
      <p:sp>
        <p:nvSpPr>
          <p:cNvPr id="7" name="Tekstvak 6"/>
          <p:cNvSpPr txBox="1"/>
          <p:nvPr/>
        </p:nvSpPr>
        <p:spPr>
          <a:xfrm>
            <a:off x="4751044" y="1659891"/>
            <a:ext cx="2286590" cy="3785652"/>
          </a:xfrm>
          <a:prstGeom prst="rect">
            <a:avLst/>
          </a:prstGeom>
          <a:noFill/>
          <a:ln>
            <a:noFill/>
          </a:ln>
        </p:spPr>
        <p:txBody>
          <a:bodyPr wrap="square" rtlCol="0">
            <a:spAutoFit/>
          </a:bodyPr>
          <a:lstStyle/>
          <a:p>
            <a:pPr marL="214313" indent="-214313">
              <a:lnSpc>
                <a:spcPts val="1800"/>
              </a:lnSpc>
              <a:buBlip>
                <a:blip r:embed="rId2"/>
              </a:buBlip>
            </a:pPr>
            <a:r>
              <a:rPr lang="nl-NL" dirty="0">
                <a:solidFill>
                  <a:prstClr val="black"/>
                </a:solidFill>
              </a:rPr>
              <a:t>Nieuwe (veilige) browser</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err="1">
                <a:solidFill>
                  <a:prstClr val="black"/>
                </a:solidFill>
              </a:rPr>
              <a:t>Cortana</a:t>
            </a:r>
            <a:endParaRPr lang="nl-NL" dirty="0">
              <a:solidFill>
                <a:prstClr val="black"/>
              </a:solidFill>
            </a:endParaRPr>
          </a:p>
          <a:p>
            <a:pPr>
              <a:lnSpc>
                <a:spcPts val="1800"/>
              </a:lnSpc>
            </a:pPr>
            <a:endParaRPr lang="nl-NL" dirty="0">
              <a:solidFill>
                <a:prstClr val="black"/>
              </a:solidFill>
            </a:endParaRPr>
          </a:p>
          <a:p>
            <a:pPr marL="214313" indent="-214313">
              <a:lnSpc>
                <a:spcPts val="1800"/>
              </a:lnSpc>
              <a:buBlip>
                <a:blip r:embed="rId2"/>
              </a:buBlip>
            </a:pPr>
            <a:r>
              <a:rPr lang="nl-NL" dirty="0">
                <a:solidFill>
                  <a:prstClr val="black"/>
                </a:solidFill>
              </a:rPr>
              <a:t>Ingebouwde Office versie  (&lt; 8 inch)</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err="1">
                <a:solidFill>
                  <a:prstClr val="black"/>
                </a:solidFill>
              </a:rPr>
              <a:t>Command</a:t>
            </a:r>
            <a:r>
              <a:rPr lang="nl-NL" dirty="0">
                <a:solidFill>
                  <a:prstClr val="black"/>
                </a:solidFill>
              </a:rPr>
              <a:t> prompt sterk verbeterd</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dirty="0">
                <a:solidFill>
                  <a:prstClr val="black"/>
                </a:solidFill>
              </a:rPr>
              <a:t>Snap functie</a:t>
            </a:r>
          </a:p>
          <a:p>
            <a:pPr marL="214313" indent="-214313">
              <a:lnSpc>
                <a:spcPts val="1800"/>
              </a:lnSpc>
              <a:buBlip>
                <a:blip r:embed="rId2"/>
              </a:buBlip>
            </a:pPr>
            <a:endParaRPr lang="nl-NL" dirty="0">
              <a:solidFill>
                <a:prstClr val="black"/>
              </a:solidFill>
            </a:endParaRPr>
          </a:p>
          <a:p>
            <a:pPr marL="214313" indent="-214313">
              <a:lnSpc>
                <a:spcPts val="1800"/>
              </a:lnSpc>
              <a:buBlip>
                <a:blip r:embed="rId2"/>
              </a:buBlip>
            </a:pPr>
            <a:r>
              <a:rPr lang="nl-NL">
                <a:solidFill>
                  <a:prstClr val="black"/>
                </a:solidFill>
              </a:rPr>
              <a:t>Aktiecentrum</a:t>
            </a:r>
            <a:endParaRPr lang="nl-NL" dirty="0">
              <a:solidFill>
                <a:prstClr val="black"/>
              </a:solidFill>
            </a:endParaRPr>
          </a:p>
          <a:p>
            <a:pPr>
              <a:lnSpc>
                <a:spcPts val="1800"/>
              </a:lnSpc>
            </a:pPr>
            <a:endParaRPr lang="nl-NL" dirty="0">
              <a:solidFill>
                <a:prstClr val="black"/>
              </a:solidFill>
            </a:endParaRPr>
          </a:p>
          <a:p>
            <a:pPr marL="257175" indent="-257175">
              <a:lnSpc>
                <a:spcPts val="1800"/>
              </a:lnSpc>
              <a:buBlip>
                <a:blip r:embed="rId2"/>
              </a:buBlip>
            </a:pPr>
            <a:r>
              <a:rPr lang="nl-NL" dirty="0">
                <a:solidFill>
                  <a:prstClr val="black"/>
                </a:solidFill>
              </a:rPr>
              <a:t>Tablet mode</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26</a:t>
            </a:fld>
            <a:endParaRPr lang="nl-NL" dirty="0">
              <a:solidFill>
                <a:prstClr val="black"/>
              </a:solidFill>
            </a:endParaRPr>
          </a:p>
        </p:txBody>
      </p:sp>
    </p:spTree>
    <p:extLst>
      <p:ext uri="{BB962C8B-B14F-4D97-AF65-F5344CB8AC3E}">
        <p14:creationId xmlns:p14="http://schemas.microsoft.com/office/powerpoint/2010/main" val="140734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kstvak 2"/>
          <p:cNvSpPr txBox="1"/>
          <p:nvPr/>
        </p:nvSpPr>
        <p:spPr>
          <a:xfrm>
            <a:off x="2138849" y="540001"/>
            <a:ext cx="7224548" cy="461665"/>
          </a:xfrm>
          <a:prstGeom prst="rect">
            <a:avLst/>
          </a:prstGeom>
          <a:noFill/>
        </p:spPr>
        <p:txBody>
          <a:bodyPr wrap="square" rtlCol="0">
            <a:spAutoFit/>
          </a:bodyPr>
          <a:lstStyle/>
          <a:p>
            <a:r>
              <a:rPr lang="nl-NL" sz="2400" b="1" dirty="0">
                <a:solidFill>
                  <a:prstClr val="black"/>
                </a:solidFill>
              </a:rPr>
              <a:t>Plan de upgrade</a:t>
            </a:r>
          </a:p>
        </p:txBody>
      </p:sp>
      <p:sp>
        <p:nvSpPr>
          <p:cNvPr id="4" name="Tekstvak 3"/>
          <p:cNvSpPr txBox="1"/>
          <p:nvPr/>
        </p:nvSpPr>
        <p:spPr>
          <a:xfrm>
            <a:off x="2127028" y="1493202"/>
            <a:ext cx="7912322" cy="4524315"/>
          </a:xfrm>
          <a:prstGeom prst="rect">
            <a:avLst/>
          </a:prstGeom>
          <a:noFill/>
        </p:spPr>
        <p:txBody>
          <a:bodyPr wrap="square" rtlCol="0">
            <a:spAutoFit/>
          </a:bodyPr>
          <a:lstStyle/>
          <a:p>
            <a:pPr marL="257175" indent="-257175">
              <a:buBlip>
                <a:blip r:embed="rId3"/>
              </a:buBlip>
            </a:pPr>
            <a:r>
              <a:rPr lang="nl-NL" dirty="0">
                <a:solidFill>
                  <a:prstClr val="black"/>
                </a:solidFill>
              </a:rPr>
              <a:t>Zorg dat alle updates (ook de optionele) uitgevoerd zijn</a:t>
            </a:r>
          </a:p>
          <a:p>
            <a:endParaRPr lang="nl-NL" dirty="0">
              <a:solidFill>
                <a:prstClr val="black"/>
              </a:solidFill>
            </a:endParaRPr>
          </a:p>
          <a:p>
            <a:pPr marL="257175" indent="-257175">
              <a:buBlip>
                <a:blip r:embed="rId3"/>
              </a:buBlip>
            </a:pPr>
            <a:r>
              <a:rPr lang="nl-NL" dirty="0">
                <a:solidFill>
                  <a:prstClr val="black"/>
                </a:solidFill>
              </a:rPr>
              <a:t>Raadpleeg de website van de antivirus/</a:t>
            </a:r>
            <a:r>
              <a:rPr lang="nl-NL" dirty="0" err="1">
                <a:solidFill>
                  <a:prstClr val="black"/>
                </a:solidFill>
              </a:rPr>
              <a:t>antimalware</a:t>
            </a:r>
            <a:r>
              <a:rPr lang="nl-NL" dirty="0">
                <a:solidFill>
                  <a:prstClr val="black"/>
                </a:solidFill>
              </a:rPr>
              <a:t> leverancier</a:t>
            </a:r>
          </a:p>
          <a:p>
            <a:pPr marL="270000"/>
            <a:r>
              <a:rPr lang="nl-NL" dirty="0">
                <a:solidFill>
                  <a:prstClr val="black"/>
                </a:solidFill>
              </a:rPr>
              <a:t>Voor sommige pakketten wordt geadviseerd een de-installatie uit te voeren en na de upgrade een nieuwere versie (Windows 10 compatible) te installeren</a:t>
            </a:r>
          </a:p>
          <a:p>
            <a:pPr marL="257175" indent="-257175">
              <a:buBlip>
                <a:blip r:embed="rId3"/>
              </a:buBlip>
            </a:pPr>
            <a:endParaRPr lang="nl-NL" dirty="0">
              <a:solidFill>
                <a:prstClr val="black"/>
              </a:solidFill>
            </a:endParaRPr>
          </a:p>
          <a:p>
            <a:pPr marL="257175" indent="-257175">
              <a:buBlip>
                <a:blip r:embed="rId3"/>
              </a:buBlip>
            </a:pPr>
            <a:r>
              <a:rPr lang="nl-NL" dirty="0">
                <a:solidFill>
                  <a:prstClr val="black"/>
                </a:solidFill>
              </a:rPr>
              <a:t>Maak een back-up van alle documenten op een aparte/externe disk</a:t>
            </a:r>
          </a:p>
          <a:p>
            <a:endParaRPr lang="nl-NL" dirty="0">
              <a:solidFill>
                <a:prstClr val="black"/>
              </a:solidFill>
            </a:endParaRPr>
          </a:p>
          <a:p>
            <a:pPr marL="257175" indent="-257175">
              <a:buBlip>
                <a:blip r:embed="rId3"/>
              </a:buBlip>
            </a:pPr>
            <a:r>
              <a:rPr lang="nl-NL" dirty="0">
                <a:solidFill>
                  <a:prstClr val="black"/>
                </a:solidFill>
              </a:rPr>
              <a:t>Maak een back-up van de e-mail op een aparte/externe disk</a:t>
            </a:r>
          </a:p>
          <a:p>
            <a:endParaRPr lang="nl-NL" dirty="0">
              <a:solidFill>
                <a:prstClr val="black"/>
              </a:solidFill>
            </a:endParaRPr>
          </a:p>
          <a:p>
            <a:pPr marL="257175" indent="-257175">
              <a:buBlip>
                <a:blip r:embed="rId3"/>
              </a:buBlip>
            </a:pPr>
            <a:r>
              <a:rPr lang="nl-NL" dirty="0">
                <a:solidFill>
                  <a:prstClr val="black"/>
                </a:solidFill>
              </a:rPr>
              <a:t>Maak een back-up van de drivers op een aparte/externe disk</a:t>
            </a:r>
          </a:p>
          <a:p>
            <a:endParaRPr lang="nl-NL" dirty="0">
              <a:solidFill>
                <a:prstClr val="black"/>
              </a:solidFill>
            </a:endParaRPr>
          </a:p>
          <a:p>
            <a:pPr marL="257175" indent="-257175">
              <a:buBlip>
                <a:blip r:embed="rId3"/>
              </a:buBlip>
            </a:pPr>
            <a:r>
              <a:rPr lang="nl-NL" dirty="0">
                <a:solidFill>
                  <a:prstClr val="black"/>
                </a:solidFill>
              </a:rPr>
              <a:t>Houd de serienummers van software paraat voor het geval een herinstallatie moet plaatsvinden</a:t>
            </a:r>
          </a:p>
          <a:p>
            <a:endParaRPr lang="nl-NL" dirty="0">
              <a:solidFill>
                <a:prstClr val="black"/>
              </a:solidFill>
            </a:endParaRPr>
          </a:p>
          <a:p>
            <a:pPr marL="257175" indent="-257175">
              <a:buBlip>
                <a:blip r:embed="rId3"/>
              </a:buBlip>
            </a:pPr>
            <a:r>
              <a:rPr lang="nl-NL" dirty="0">
                <a:solidFill>
                  <a:prstClr val="black"/>
                </a:solidFill>
              </a:rPr>
              <a:t>Schoon het systeem zo veel mogelijk op</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3401" y="416893"/>
            <a:ext cx="2365951" cy="1011090"/>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27</a:t>
            </a:fld>
            <a:endParaRPr lang="nl-NL" dirty="0">
              <a:solidFill>
                <a:prstClr val="black"/>
              </a:solidFill>
            </a:endParaRPr>
          </a:p>
        </p:txBody>
      </p:sp>
    </p:spTree>
    <p:extLst>
      <p:ext uri="{BB962C8B-B14F-4D97-AF65-F5344CB8AC3E}">
        <p14:creationId xmlns:p14="http://schemas.microsoft.com/office/powerpoint/2010/main" val="22443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barn(inVertical)">
                                      <p:cBhvr>
                                        <p:cTn id="10" dur="500"/>
                                        <p:tgtEl>
                                          <p:spTgt spid="4">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barn(inVertical)">
                                      <p:cBhvr>
                                        <p:cTn id="15" dur="500"/>
                                        <p:tgtEl>
                                          <p:spTgt spid="4">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7" end="7"/>
                                            </p:txEl>
                                          </p:spTgt>
                                        </p:tgtEl>
                                        <p:attrNameLst>
                                          <p:attrName>style.visibility</p:attrName>
                                        </p:attrNameLst>
                                      </p:cBhvr>
                                      <p:to>
                                        <p:strVal val="visible"/>
                                      </p:to>
                                    </p:set>
                                    <p:animEffect transition="in" filter="barn(inVertical)">
                                      <p:cBhvr>
                                        <p:cTn id="20" dur="500"/>
                                        <p:tgtEl>
                                          <p:spTgt spid="4">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Effect transition="in" filter="barn(inVertical)">
                                      <p:cBhvr>
                                        <p:cTn id="25" dur="500"/>
                                        <p:tgtEl>
                                          <p:spTgt spid="4">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xEl>
                                              <p:pRg st="11" end="11"/>
                                            </p:txEl>
                                          </p:spTgt>
                                        </p:tgtEl>
                                        <p:attrNameLst>
                                          <p:attrName>style.visibility</p:attrName>
                                        </p:attrNameLst>
                                      </p:cBhvr>
                                      <p:to>
                                        <p:strVal val="visible"/>
                                      </p:to>
                                    </p:set>
                                    <p:animEffect transition="in" filter="barn(inVertical)">
                                      <p:cBhvr>
                                        <p:cTn id="30" dur="500"/>
                                        <p:tgtEl>
                                          <p:spTgt spid="4">
                                            <p:txEl>
                                              <p:pRg st="11" end="1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xEl>
                                              <p:pRg st="13" end="13"/>
                                            </p:txEl>
                                          </p:spTgt>
                                        </p:tgtEl>
                                        <p:attrNameLst>
                                          <p:attrName>style.visibility</p:attrName>
                                        </p:attrNameLst>
                                      </p:cBhvr>
                                      <p:to>
                                        <p:strVal val="visible"/>
                                      </p:to>
                                    </p:set>
                                    <p:animEffect transition="in" filter="barn(inVertical)">
                                      <p:cBhvr>
                                        <p:cTn id="35"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kstvak 2"/>
          <p:cNvSpPr txBox="1"/>
          <p:nvPr/>
        </p:nvSpPr>
        <p:spPr>
          <a:xfrm>
            <a:off x="2138849" y="540001"/>
            <a:ext cx="7224548" cy="461665"/>
          </a:xfrm>
          <a:prstGeom prst="rect">
            <a:avLst/>
          </a:prstGeom>
          <a:noFill/>
        </p:spPr>
        <p:txBody>
          <a:bodyPr wrap="square" rtlCol="0">
            <a:spAutoFit/>
          </a:bodyPr>
          <a:lstStyle/>
          <a:p>
            <a:r>
              <a:rPr lang="nl-NL" sz="2400" b="1" dirty="0">
                <a:solidFill>
                  <a:prstClr val="black"/>
                </a:solidFill>
              </a:rPr>
              <a:t>Direct de upgrade uitvoeren?</a:t>
            </a:r>
          </a:p>
        </p:txBody>
      </p:sp>
      <p:sp>
        <p:nvSpPr>
          <p:cNvPr id="4" name="Tekstvak 3"/>
          <p:cNvSpPr txBox="1"/>
          <p:nvPr/>
        </p:nvSpPr>
        <p:spPr>
          <a:xfrm>
            <a:off x="2127028" y="1493202"/>
            <a:ext cx="7912322" cy="4524315"/>
          </a:xfrm>
          <a:prstGeom prst="rect">
            <a:avLst/>
          </a:prstGeom>
          <a:noFill/>
        </p:spPr>
        <p:txBody>
          <a:bodyPr wrap="square" rtlCol="0">
            <a:spAutoFit/>
          </a:bodyPr>
          <a:lstStyle/>
          <a:p>
            <a:pPr marL="257175" indent="-257175">
              <a:buBlip>
                <a:blip r:embed="rId3"/>
              </a:buBlip>
            </a:pPr>
            <a:r>
              <a:rPr lang="nl-NL" dirty="0">
                <a:solidFill>
                  <a:prstClr val="black"/>
                </a:solidFill>
              </a:rPr>
              <a:t>Ben je vertrouwd met de computer, ga dan vooral je gang</a:t>
            </a:r>
          </a:p>
          <a:p>
            <a:endParaRPr lang="nl-NL" dirty="0">
              <a:solidFill>
                <a:prstClr val="black"/>
              </a:solidFill>
            </a:endParaRPr>
          </a:p>
          <a:p>
            <a:pPr marL="257175" indent="-257175">
              <a:buBlip>
                <a:blip r:embed="rId3"/>
              </a:buBlip>
            </a:pPr>
            <a:r>
              <a:rPr lang="nl-NL" dirty="0">
                <a:solidFill>
                  <a:prstClr val="black"/>
                </a:solidFill>
              </a:rPr>
              <a:t>Voor diegenen die wat minder vertrouwd met installaties zijn, kunnen bij </a:t>
            </a:r>
            <a:r>
              <a:rPr lang="nl-NL" b="1" dirty="0" err="1">
                <a:solidFill>
                  <a:prstClr val="black"/>
                </a:solidFill>
              </a:rPr>
              <a:t>hcc</a:t>
            </a:r>
            <a:r>
              <a:rPr lang="nl-NL" dirty="0">
                <a:solidFill>
                  <a:prstClr val="black"/>
                </a:solidFill>
              </a:rPr>
              <a:t> aankloppen voor installatiehulp</a:t>
            </a:r>
          </a:p>
          <a:p>
            <a:pPr marL="257175" indent="-257175">
              <a:buBlip>
                <a:blip r:embed="rId3"/>
              </a:buBlip>
            </a:pPr>
            <a:endParaRPr lang="nl-NL" dirty="0">
              <a:solidFill>
                <a:prstClr val="black"/>
              </a:solidFill>
            </a:endParaRPr>
          </a:p>
          <a:p>
            <a:pPr marL="257175" indent="-257175">
              <a:buBlip>
                <a:blip r:embed="rId3"/>
              </a:buBlip>
            </a:pPr>
            <a:r>
              <a:rPr lang="nl-NL" dirty="0">
                <a:solidFill>
                  <a:prstClr val="black"/>
                </a:solidFill>
              </a:rPr>
              <a:t>Er is een speciale presentatie gewijd aan de zaken waaraan aandacht besteed moet  worden en er worden diverse hulpprogramma’s beschikbaar gesteld</a:t>
            </a:r>
          </a:p>
          <a:p>
            <a:endParaRPr lang="nl-NL" dirty="0">
              <a:solidFill>
                <a:prstClr val="black"/>
              </a:solidFill>
            </a:endParaRPr>
          </a:p>
          <a:p>
            <a:pPr marL="257175" indent="-257175">
              <a:buBlip>
                <a:blip r:embed="rId3"/>
              </a:buBlip>
            </a:pPr>
            <a:r>
              <a:rPr lang="nl-NL" dirty="0">
                <a:solidFill>
                  <a:prstClr val="black"/>
                </a:solidFill>
              </a:rPr>
              <a:t>Voorbereidingen kunnen thuis aan de hand van een checklist uitgevoerd worden</a:t>
            </a:r>
          </a:p>
          <a:p>
            <a:endParaRPr lang="nl-NL" dirty="0">
              <a:solidFill>
                <a:prstClr val="black"/>
              </a:solidFill>
            </a:endParaRPr>
          </a:p>
          <a:p>
            <a:pPr marL="257175" indent="-257175">
              <a:buBlip>
                <a:blip r:embed="rId3"/>
              </a:buBlip>
            </a:pPr>
            <a:r>
              <a:rPr lang="nl-NL" dirty="0">
                <a:solidFill>
                  <a:prstClr val="black"/>
                </a:solidFill>
              </a:rPr>
              <a:t>De feitelijke upgrade kan dan onder begeleiding op een van de bijeenkomsten uitgevoerd worden.</a:t>
            </a:r>
          </a:p>
          <a:p>
            <a:endParaRPr lang="nl-NL" dirty="0">
              <a:solidFill>
                <a:prstClr val="black"/>
              </a:solidFill>
            </a:endParaRPr>
          </a:p>
          <a:p>
            <a:pPr marL="257175" indent="-257175">
              <a:buBlip>
                <a:blip r:embed="rId3"/>
              </a:buBlip>
            </a:pPr>
            <a:r>
              <a:rPr lang="nl-NL" dirty="0">
                <a:solidFill>
                  <a:prstClr val="black"/>
                </a:solidFill>
              </a:rPr>
              <a:t>NB. Sommigen interessegroepen/regio’s werken op afspraak, raadpleeg de Nieuwsbrief/Websites van de betreffende afdeling</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28</a:t>
            </a:fld>
            <a:endParaRPr lang="nl-NL" dirty="0">
              <a:solidFill>
                <a:prstClr val="black"/>
              </a:solidFill>
            </a:endParaRPr>
          </a:p>
        </p:txBody>
      </p:sp>
    </p:spTree>
    <p:extLst>
      <p:ext uri="{BB962C8B-B14F-4D97-AF65-F5344CB8AC3E}">
        <p14:creationId xmlns:p14="http://schemas.microsoft.com/office/powerpoint/2010/main" val="405966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arn(inVertical)">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barn(inVertical)">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barn(inVertical)">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barn(inVertical)">
                                      <p:cBhvr>
                                        <p:cTn id="2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0262" y="1536508"/>
            <a:ext cx="5109088" cy="3283655"/>
          </a:xfrm>
          <a:prstGeom prst="rect">
            <a:avLst/>
          </a:prstGeom>
        </p:spPr>
      </p:pic>
      <p:sp>
        <p:nvSpPr>
          <p:cNvPr id="4" name="Tekstvak 3"/>
          <p:cNvSpPr txBox="1"/>
          <p:nvPr/>
        </p:nvSpPr>
        <p:spPr>
          <a:xfrm>
            <a:off x="2057913" y="540001"/>
            <a:ext cx="7949218" cy="461665"/>
          </a:xfrm>
          <a:prstGeom prst="rect">
            <a:avLst/>
          </a:prstGeom>
          <a:noFill/>
        </p:spPr>
        <p:txBody>
          <a:bodyPr wrap="square" rtlCol="0">
            <a:spAutoFit/>
          </a:bodyPr>
          <a:lstStyle/>
          <a:p>
            <a:r>
              <a:rPr lang="nl-NL" sz="2400" b="1" dirty="0">
                <a:solidFill>
                  <a:prstClr val="black"/>
                </a:solidFill>
              </a:rPr>
              <a:t>(Installatie)Hulp nodig?  </a:t>
            </a:r>
            <a:r>
              <a:rPr lang="nl-NL" sz="2400" dirty="0">
                <a:solidFill>
                  <a:prstClr val="black"/>
                </a:solidFill>
              </a:rPr>
              <a:t>Je vindt ons overal…</a:t>
            </a:r>
          </a:p>
        </p:txBody>
      </p:sp>
      <p:sp>
        <p:nvSpPr>
          <p:cNvPr id="5" name="Tekstvak 4"/>
          <p:cNvSpPr txBox="1"/>
          <p:nvPr/>
        </p:nvSpPr>
        <p:spPr>
          <a:xfrm>
            <a:off x="2067119" y="1602886"/>
            <a:ext cx="2885883" cy="3323987"/>
          </a:xfrm>
          <a:prstGeom prst="rect">
            <a:avLst/>
          </a:prstGeom>
          <a:noFill/>
        </p:spPr>
        <p:txBody>
          <a:bodyPr wrap="square" rtlCol="0">
            <a:spAutoFit/>
          </a:bodyPr>
          <a:lstStyle/>
          <a:p>
            <a:pPr>
              <a:lnSpc>
                <a:spcPts val="1800"/>
              </a:lnSpc>
            </a:pPr>
            <a:r>
              <a:rPr lang="nl-NL" dirty="0">
                <a:solidFill>
                  <a:prstClr val="black"/>
                </a:solidFill>
              </a:rPr>
              <a:t>Voor iedereen die lid is van </a:t>
            </a:r>
            <a:r>
              <a:rPr lang="nl-NL" dirty="0" err="1">
                <a:solidFill>
                  <a:prstClr val="black"/>
                </a:solidFill>
              </a:rPr>
              <a:t>hcc</a:t>
            </a:r>
            <a:r>
              <a:rPr lang="nl-NL" dirty="0">
                <a:solidFill>
                  <a:prstClr val="black"/>
                </a:solidFill>
              </a:rPr>
              <a:t>! bestaat de mogelijkheid van persoonlijke hulp op een van de vele locaties in Nederland en Vlaanderen.</a:t>
            </a:r>
          </a:p>
          <a:p>
            <a:pPr>
              <a:lnSpc>
                <a:spcPts val="1800"/>
              </a:lnSpc>
            </a:pPr>
            <a:endParaRPr lang="nl-NL" dirty="0">
              <a:solidFill>
                <a:prstClr val="black"/>
              </a:solidFill>
            </a:endParaRPr>
          </a:p>
          <a:p>
            <a:pPr>
              <a:lnSpc>
                <a:spcPts val="1800"/>
              </a:lnSpc>
            </a:pPr>
            <a:r>
              <a:rPr lang="nl-NL" dirty="0">
                <a:solidFill>
                  <a:prstClr val="black"/>
                </a:solidFill>
              </a:rPr>
              <a:t>Er is altijd wel een locatie bij </a:t>
            </a:r>
            <a:r>
              <a:rPr lang="nl-NL" spc="-38" dirty="0">
                <a:solidFill>
                  <a:prstClr val="black"/>
                </a:solidFill>
              </a:rPr>
              <a:t>je in de buurt om je te helpen</a:t>
            </a:r>
            <a:r>
              <a:rPr lang="nl-NL" dirty="0">
                <a:solidFill>
                  <a:prstClr val="black"/>
                </a:solidFill>
              </a:rPr>
              <a:t>. Kom eens gezellig langs.</a:t>
            </a:r>
          </a:p>
          <a:p>
            <a:pPr>
              <a:lnSpc>
                <a:spcPts val="1800"/>
              </a:lnSpc>
            </a:pPr>
            <a:endParaRPr lang="nl-NL" dirty="0">
              <a:solidFill>
                <a:prstClr val="black"/>
              </a:solidFill>
            </a:endParaRPr>
          </a:p>
          <a:p>
            <a:pPr>
              <a:lnSpc>
                <a:spcPts val="1800"/>
              </a:lnSpc>
            </a:pPr>
            <a:r>
              <a:rPr lang="nl-NL" b="1" dirty="0">
                <a:solidFill>
                  <a:srgbClr val="5B9BD5">
                    <a:lumMod val="75000"/>
                  </a:srgbClr>
                </a:solidFill>
              </a:rPr>
              <a:t>Ben je nog geen lid, een goede reden om nu lid te worden voor een interessante prijs!</a:t>
            </a:r>
          </a:p>
        </p:txBody>
      </p:sp>
      <p:sp>
        <p:nvSpPr>
          <p:cNvPr id="6" name="Tekstvak 5"/>
          <p:cNvSpPr txBox="1"/>
          <p:nvPr/>
        </p:nvSpPr>
        <p:spPr>
          <a:xfrm>
            <a:off x="2067117" y="5294239"/>
            <a:ext cx="7940014" cy="738664"/>
          </a:xfrm>
          <a:prstGeom prst="rect">
            <a:avLst/>
          </a:prstGeom>
          <a:noFill/>
        </p:spPr>
        <p:txBody>
          <a:bodyPr wrap="square" rtlCol="0">
            <a:spAutoFit/>
          </a:bodyPr>
          <a:lstStyle/>
          <a:p>
            <a:r>
              <a:rPr lang="nl-NL" sz="2100" b="1" dirty="0">
                <a:solidFill>
                  <a:srgbClr val="C00000"/>
                </a:solidFill>
              </a:rPr>
              <a:t>Kom eens vrijblijvend kijken, of kijk voor evenementen op www.hcc.nl</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29</a:t>
            </a:fld>
            <a:endParaRPr lang="nl-NL" dirty="0">
              <a:solidFill>
                <a:prstClr val="black"/>
              </a:solidFill>
            </a:endParaRPr>
          </a:p>
        </p:txBody>
      </p:sp>
    </p:spTree>
    <p:extLst>
      <p:ext uri="{BB962C8B-B14F-4D97-AF65-F5344CB8AC3E}">
        <p14:creationId xmlns:p14="http://schemas.microsoft.com/office/powerpoint/2010/main" val="270922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arn(inVertical)">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2165201" y="558453"/>
            <a:ext cx="7868574" cy="4787900"/>
          </a:xfrm>
          <a:prstGeom prst="rect">
            <a:avLst/>
          </a:prstGeom>
        </p:spPr>
      </p:pic>
      <p:sp>
        <p:nvSpPr>
          <p:cNvPr id="4" name="Tekstvak 3"/>
          <p:cNvSpPr txBox="1"/>
          <p:nvPr/>
        </p:nvSpPr>
        <p:spPr>
          <a:xfrm>
            <a:off x="2165196" y="740016"/>
            <a:ext cx="7868579" cy="811761"/>
          </a:xfrm>
          <a:prstGeom prst="rect">
            <a:avLst/>
          </a:prstGeom>
          <a:noFill/>
        </p:spPr>
        <p:txBody>
          <a:bodyPr wrap="square" rtlCol="0">
            <a:spAutoFit/>
          </a:bodyPr>
          <a:lstStyle/>
          <a:p>
            <a:pPr algn="ctr">
              <a:lnSpc>
                <a:spcPts val="2700"/>
              </a:lnSpc>
            </a:pPr>
            <a:r>
              <a:rPr lang="nl-NL" sz="2700" b="1" dirty="0">
                <a:solidFill>
                  <a:prstClr val="white"/>
                </a:solidFill>
              </a:rPr>
              <a:t>De wereld verandert … de PC is niet meer alleen</a:t>
            </a:r>
          </a:p>
          <a:p>
            <a:pPr algn="ctr">
              <a:lnSpc>
                <a:spcPts val="1200"/>
              </a:lnSpc>
            </a:pPr>
            <a:endParaRPr lang="nl-NL" b="1" dirty="0">
              <a:solidFill>
                <a:prstClr val="black"/>
              </a:solidFill>
            </a:endParaRPr>
          </a:p>
          <a:p>
            <a:pPr algn="ctr"/>
            <a:r>
              <a:rPr lang="nl-NL" sz="1425" i="1" dirty="0">
                <a:solidFill>
                  <a:prstClr val="white"/>
                </a:solidFill>
              </a:rPr>
              <a:t>Smartphone, </a:t>
            </a:r>
            <a:r>
              <a:rPr lang="nl-NL" sz="1425" i="1" dirty="0" err="1">
                <a:solidFill>
                  <a:prstClr val="white"/>
                </a:solidFill>
              </a:rPr>
              <a:t>Phablet</a:t>
            </a:r>
            <a:r>
              <a:rPr lang="nl-NL" sz="1425" i="1" dirty="0">
                <a:solidFill>
                  <a:prstClr val="white"/>
                </a:solidFill>
              </a:rPr>
              <a:t>, Tablet, Laptop, Desktop, </a:t>
            </a:r>
            <a:r>
              <a:rPr lang="nl-NL" sz="1425" i="1" dirty="0" err="1">
                <a:solidFill>
                  <a:prstClr val="white"/>
                </a:solidFill>
              </a:rPr>
              <a:t>Surface</a:t>
            </a:r>
            <a:r>
              <a:rPr lang="nl-NL" sz="1425" i="1" dirty="0">
                <a:solidFill>
                  <a:prstClr val="white"/>
                </a:solidFill>
              </a:rPr>
              <a:t> Hub, Xbox, </a:t>
            </a:r>
            <a:r>
              <a:rPr lang="nl-NL" sz="1425" i="1" dirty="0" err="1">
                <a:solidFill>
                  <a:prstClr val="white"/>
                </a:solidFill>
              </a:rPr>
              <a:t>Raspberry</a:t>
            </a:r>
            <a:r>
              <a:rPr lang="nl-NL" sz="1425" i="1" dirty="0">
                <a:solidFill>
                  <a:prstClr val="white"/>
                </a:solidFill>
              </a:rPr>
              <a:t> Pi (v2), </a:t>
            </a:r>
            <a:r>
              <a:rPr lang="nl-NL" sz="1425" i="1" dirty="0" err="1">
                <a:solidFill>
                  <a:prstClr val="white"/>
                </a:solidFill>
              </a:rPr>
              <a:t>InternetofThings</a:t>
            </a:r>
            <a:endParaRPr lang="nl-NL" sz="1425" i="1" dirty="0">
              <a:solidFill>
                <a:prstClr val="white"/>
              </a:solidFill>
            </a:endParaRPr>
          </a:p>
        </p:txBody>
      </p:sp>
      <p:pic>
        <p:nvPicPr>
          <p:cNvPr id="5" name="Afbeelding 4"/>
          <p:cNvPicPr>
            <a:picLocks noChangeAspect="1"/>
          </p:cNvPicPr>
          <p:nvPr/>
        </p:nvPicPr>
        <p:blipFill rotWithShape="1">
          <a:blip r:embed="rId3" cstate="print">
            <a:extLst>
              <a:ext uri="{28A0092B-C50C-407E-A947-70E740481C1C}">
                <a14:useLocalDpi xmlns:a14="http://schemas.microsoft.com/office/drawing/2010/main" val="0"/>
              </a:ext>
            </a:extLst>
          </a:blip>
          <a:srcRect t="16824" b="3554"/>
          <a:stretch/>
        </p:blipFill>
        <p:spPr>
          <a:xfrm>
            <a:off x="6224153" y="3951525"/>
            <a:ext cx="2477500" cy="1114951"/>
          </a:xfrm>
          <a:prstGeom prst="rect">
            <a:avLst/>
          </a:prstGeom>
        </p:spPr>
      </p:pic>
      <p:sp>
        <p:nvSpPr>
          <p:cNvPr id="6" name="Tekstvak 5"/>
          <p:cNvSpPr txBox="1"/>
          <p:nvPr/>
        </p:nvSpPr>
        <p:spPr>
          <a:xfrm>
            <a:off x="2440556" y="2785240"/>
            <a:ext cx="2798957" cy="646331"/>
          </a:xfrm>
          <a:prstGeom prst="rect">
            <a:avLst/>
          </a:prstGeom>
          <a:noFill/>
        </p:spPr>
        <p:txBody>
          <a:bodyPr wrap="square" rtlCol="0">
            <a:spAutoFit/>
          </a:bodyPr>
          <a:lstStyle/>
          <a:p>
            <a:pPr algn="ctr"/>
            <a:r>
              <a:rPr lang="nl-NL" b="1" dirty="0">
                <a:solidFill>
                  <a:prstClr val="white"/>
                </a:solidFill>
              </a:rPr>
              <a:t>Op elke geschikte computer</a:t>
            </a:r>
          </a:p>
        </p:txBody>
      </p:sp>
      <p:sp>
        <p:nvSpPr>
          <p:cNvPr id="7" name="Tekstvak 6"/>
          <p:cNvSpPr txBox="1"/>
          <p:nvPr/>
        </p:nvSpPr>
        <p:spPr>
          <a:xfrm>
            <a:off x="6943618" y="2785245"/>
            <a:ext cx="2854712" cy="646331"/>
          </a:xfrm>
          <a:prstGeom prst="rect">
            <a:avLst/>
          </a:prstGeom>
          <a:noFill/>
        </p:spPr>
        <p:txBody>
          <a:bodyPr wrap="square" rtlCol="0">
            <a:spAutoFit/>
          </a:bodyPr>
          <a:lstStyle/>
          <a:p>
            <a:pPr algn="ctr"/>
            <a:r>
              <a:rPr lang="nl-NL" b="1" dirty="0">
                <a:solidFill>
                  <a:prstClr val="white"/>
                </a:solidFill>
              </a:rPr>
              <a:t>hetzelfde besturingssysteem</a:t>
            </a:r>
          </a:p>
        </p:txBody>
      </p:sp>
      <p:sp>
        <p:nvSpPr>
          <p:cNvPr id="8" name="Tekstvak 7"/>
          <p:cNvSpPr txBox="1"/>
          <p:nvPr/>
        </p:nvSpPr>
        <p:spPr>
          <a:xfrm>
            <a:off x="7190879" y="3730592"/>
            <a:ext cx="1353312" cy="253916"/>
          </a:xfrm>
          <a:prstGeom prst="rect">
            <a:avLst/>
          </a:prstGeom>
          <a:noFill/>
        </p:spPr>
        <p:txBody>
          <a:bodyPr wrap="square" rtlCol="0">
            <a:spAutoFit/>
          </a:bodyPr>
          <a:lstStyle/>
          <a:p>
            <a:r>
              <a:rPr lang="nl-NL" sz="1050" dirty="0" err="1">
                <a:solidFill>
                  <a:prstClr val="black">
                    <a:lumMod val="50000"/>
                    <a:lumOff val="50000"/>
                  </a:prstClr>
                </a:solidFill>
              </a:rPr>
              <a:t>Raspberry</a:t>
            </a:r>
            <a:r>
              <a:rPr lang="nl-NL" sz="1050" dirty="0">
                <a:solidFill>
                  <a:prstClr val="black">
                    <a:lumMod val="50000"/>
                    <a:lumOff val="50000"/>
                  </a:prstClr>
                </a:solidFill>
              </a:rPr>
              <a:t> Pi v2</a:t>
            </a:r>
          </a:p>
        </p:txBody>
      </p:sp>
      <p:sp>
        <p:nvSpPr>
          <p:cNvPr id="10" name="Tekstvak 9"/>
          <p:cNvSpPr txBox="1"/>
          <p:nvPr/>
        </p:nvSpPr>
        <p:spPr>
          <a:xfrm>
            <a:off x="8571026" y="3906848"/>
            <a:ext cx="1353312" cy="253916"/>
          </a:xfrm>
          <a:prstGeom prst="rect">
            <a:avLst/>
          </a:prstGeom>
          <a:solidFill>
            <a:schemeClr val="bg1"/>
          </a:solidFill>
        </p:spPr>
        <p:txBody>
          <a:bodyPr wrap="square" rtlCol="0">
            <a:spAutoFit/>
          </a:bodyPr>
          <a:lstStyle/>
          <a:p>
            <a:r>
              <a:rPr lang="nl-NL" sz="1050" dirty="0" err="1">
                <a:solidFill>
                  <a:prstClr val="black">
                    <a:lumMod val="50000"/>
                    <a:lumOff val="50000"/>
                  </a:prstClr>
                </a:solidFill>
              </a:rPr>
              <a:t>InternetofThings</a:t>
            </a:r>
            <a:endParaRPr lang="nl-NL" sz="1050" dirty="0">
              <a:solidFill>
                <a:prstClr val="black">
                  <a:lumMod val="50000"/>
                  <a:lumOff val="50000"/>
                </a:prstClr>
              </a:solidFill>
            </a:endParaRP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3</a:t>
            </a:fld>
            <a:endParaRPr lang="nl-NL" dirty="0">
              <a:solidFill>
                <a:prstClr val="black"/>
              </a:solidFill>
            </a:endParaRPr>
          </a:p>
        </p:txBody>
      </p:sp>
    </p:spTree>
    <p:extLst>
      <p:ext uri="{BB962C8B-B14F-4D97-AF65-F5344CB8AC3E}">
        <p14:creationId xmlns:p14="http://schemas.microsoft.com/office/powerpoint/2010/main" val="7108424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342522" y="881856"/>
            <a:ext cx="7466527" cy="4016484"/>
          </a:xfrm>
          <a:prstGeom prst="rect">
            <a:avLst/>
          </a:prstGeom>
          <a:noFill/>
        </p:spPr>
        <p:txBody>
          <a:bodyPr wrap="square" rtlCol="0">
            <a:spAutoFit/>
          </a:bodyPr>
          <a:lstStyle/>
          <a:p>
            <a:pPr algn="ctr"/>
            <a:endParaRPr lang="nl-NL" sz="2100" b="1" dirty="0">
              <a:solidFill>
                <a:prstClr val="black"/>
              </a:solidFill>
            </a:endParaRPr>
          </a:p>
          <a:p>
            <a:pPr algn="ctr"/>
            <a:r>
              <a:rPr lang="nl-NL" sz="2400" b="1" dirty="0">
                <a:solidFill>
                  <a:prstClr val="black"/>
                </a:solidFill>
              </a:rPr>
              <a:t>Zijn er nog vragen?</a:t>
            </a:r>
          </a:p>
          <a:p>
            <a:pPr algn="ctr"/>
            <a:endParaRPr lang="nl-NL" sz="2400" b="1" dirty="0">
              <a:solidFill>
                <a:prstClr val="black"/>
              </a:solidFill>
            </a:endParaRPr>
          </a:p>
          <a:p>
            <a:pPr algn="ctr"/>
            <a:r>
              <a:rPr lang="nl-NL" sz="2400" b="1" dirty="0">
                <a:solidFill>
                  <a:prstClr val="black"/>
                </a:solidFill>
              </a:rPr>
              <a:t>Bedankt voor de aandacht</a:t>
            </a:r>
          </a:p>
          <a:p>
            <a:pPr algn="ctr"/>
            <a:endParaRPr lang="nl-NL" sz="2400" b="1" dirty="0">
              <a:solidFill>
                <a:prstClr val="black"/>
              </a:solidFill>
            </a:endParaRPr>
          </a:p>
          <a:p>
            <a:pPr algn="ctr"/>
            <a:endParaRPr lang="nl-NL" sz="2400" b="1" dirty="0">
              <a:solidFill>
                <a:prstClr val="black"/>
              </a:solidFill>
            </a:endParaRPr>
          </a:p>
          <a:p>
            <a:pPr algn="ctr"/>
            <a:r>
              <a:rPr lang="nl-NL" sz="2400" b="1" dirty="0">
                <a:solidFill>
                  <a:prstClr val="black"/>
                </a:solidFill>
              </a:rPr>
              <a:t>Benieuwd naar de toekomst?</a:t>
            </a:r>
          </a:p>
          <a:p>
            <a:pPr algn="ctr"/>
            <a:endParaRPr lang="nl-NL" sz="2400" b="1" dirty="0">
              <a:solidFill>
                <a:prstClr val="black"/>
              </a:solidFill>
            </a:endParaRPr>
          </a:p>
          <a:p>
            <a:pPr algn="ctr"/>
            <a:r>
              <a:rPr lang="nl-NL" sz="2400" b="1" dirty="0">
                <a:solidFill>
                  <a:prstClr val="black"/>
                </a:solidFill>
              </a:rPr>
              <a:t>Het antwoord is</a:t>
            </a:r>
          </a:p>
          <a:p>
            <a:pPr algn="ctr"/>
            <a:endParaRPr lang="nl-NL" sz="2100" b="1" dirty="0">
              <a:solidFill>
                <a:prstClr val="black"/>
              </a:solidFill>
            </a:endParaRPr>
          </a:p>
          <a:p>
            <a:pPr algn="ctr"/>
            <a:endParaRPr lang="nl-NL" sz="2100" b="1" dirty="0">
              <a:solidFill>
                <a:prstClr val="black"/>
              </a:solidFill>
            </a:endParaRPr>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161" y="4402289"/>
            <a:ext cx="2205207" cy="832154"/>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30</a:t>
            </a:fld>
            <a:endParaRPr lang="nl-NL" dirty="0">
              <a:solidFill>
                <a:prstClr val="black"/>
              </a:solidFill>
            </a:endParaRPr>
          </a:p>
        </p:txBody>
      </p:sp>
    </p:spTree>
    <p:extLst>
      <p:ext uri="{BB962C8B-B14F-4D97-AF65-F5344CB8AC3E}">
        <p14:creationId xmlns:p14="http://schemas.microsoft.com/office/powerpoint/2010/main" val="151029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1" y="1661475"/>
            <a:ext cx="7278624" cy="3868359"/>
          </a:xfrm>
          <a:prstGeom prst="rect">
            <a:avLst/>
          </a:prstGeom>
        </p:spPr>
      </p:pic>
      <p:sp>
        <p:nvSpPr>
          <p:cNvPr id="4" name="Tekstvak 3"/>
          <p:cNvSpPr txBox="1"/>
          <p:nvPr/>
        </p:nvSpPr>
        <p:spPr>
          <a:xfrm>
            <a:off x="2438401" y="1168146"/>
            <a:ext cx="7278625" cy="415498"/>
          </a:xfrm>
          <a:prstGeom prst="rect">
            <a:avLst/>
          </a:prstGeom>
          <a:noFill/>
        </p:spPr>
        <p:txBody>
          <a:bodyPr wrap="square" rtlCol="0">
            <a:spAutoFit/>
          </a:bodyPr>
          <a:lstStyle/>
          <a:p>
            <a:pPr algn="ctr"/>
            <a:r>
              <a:rPr lang="nl-NL" sz="2100" b="1" dirty="0">
                <a:solidFill>
                  <a:srgbClr val="0070C0"/>
                </a:solidFill>
              </a:rPr>
              <a:t>Wat doe je ermee?</a:t>
            </a: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4</a:t>
            </a:fld>
            <a:endParaRPr lang="nl-NL" dirty="0">
              <a:solidFill>
                <a:prstClr val="black"/>
              </a:solidFill>
            </a:endParaRPr>
          </a:p>
        </p:txBody>
      </p:sp>
    </p:spTree>
    <p:extLst>
      <p:ext uri="{BB962C8B-B14F-4D97-AF65-F5344CB8AC3E}">
        <p14:creationId xmlns:p14="http://schemas.microsoft.com/office/powerpoint/2010/main" val="3833188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vak 3"/>
          <p:cNvSpPr txBox="1"/>
          <p:nvPr/>
        </p:nvSpPr>
        <p:spPr>
          <a:xfrm>
            <a:off x="2180709" y="1216349"/>
            <a:ext cx="2178544" cy="3416320"/>
          </a:xfrm>
          <a:prstGeom prst="rect">
            <a:avLst/>
          </a:prstGeom>
          <a:noFill/>
        </p:spPr>
        <p:txBody>
          <a:bodyPr wrap="square" rtlCol="0">
            <a:spAutoFit/>
          </a:bodyPr>
          <a:lstStyle/>
          <a:p>
            <a:pPr marL="257175" indent="-257175">
              <a:buBlip>
                <a:blip r:embed="rId3"/>
              </a:buBlip>
            </a:pPr>
            <a:r>
              <a:rPr lang="nl-NL" dirty="0">
                <a:solidFill>
                  <a:prstClr val="black"/>
                </a:solidFill>
              </a:rPr>
              <a:t>Windows 10 op  </a:t>
            </a:r>
            <a:r>
              <a:rPr lang="nl-NL" dirty="0" err="1">
                <a:solidFill>
                  <a:prstClr val="black"/>
                </a:solidFill>
              </a:rPr>
              <a:t>PC’s</a:t>
            </a:r>
            <a:r>
              <a:rPr lang="nl-NL" dirty="0">
                <a:solidFill>
                  <a:prstClr val="black"/>
                </a:solidFill>
              </a:rPr>
              <a:t> met muis en toetsenbord, start op met het bureaublad.</a:t>
            </a:r>
          </a:p>
          <a:p>
            <a:endParaRPr lang="nl-NL" dirty="0">
              <a:solidFill>
                <a:prstClr val="black"/>
              </a:solidFill>
            </a:endParaRPr>
          </a:p>
          <a:p>
            <a:pPr marL="257175" indent="-257175">
              <a:buBlip>
                <a:blip r:embed="rId3"/>
              </a:buBlip>
            </a:pPr>
            <a:r>
              <a:rPr lang="nl-NL" dirty="0">
                <a:solidFill>
                  <a:prstClr val="black"/>
                </a:solidFill>
              </a:rPr>
              <a:t>Werken met programma’s en </a:t>
            </a:r>
            <a:r>
              <a:rPr lang="nl-NL" dirty="0" err="1">
                <a:solidFill>
                  <a:prstClr val="black"/>
                </a:solidFill>
              </a:rPr>
              <a:t>apps</a:t>
            </a:r>
            <a:r>
              <a:rPr lang="nl-NL" dirty="0">
                <a:solidFill>
                  <a:prstClr val="black"/>
                </a:solidFill>
              </a:rPr>
              <a:t>.</a:t>
            </a:r>
          </a:p>
          <a:p>
            <a:endParaRPr lang="nl-NL" dirty="0">
              <a:solidFill>
                <a:prstClr val="black"/>
              </a:solidFill>
            </a:endParaRPr>
          </a:p>
          <a:p>
            <a:pPr marL="257175" indent="-257175">
              <a:buBlip>
                <a:blip r:embed="rId3"/>
              </a:buBlip>
            </a:pPr>
            <a:r>
              <a:rPr lang="nl-NL" dirty="0">
                <a:solidFill>
                  <a:prstClr val="black"/>
                </a:solidFill>
              </a:rPr>
              <a:t>Sterke link met de ‘Cloud’.</a:t>
            </a:r>
          </a:p>
        </p:txBody>
      </p:sp>
      <p:sp>
        <p:nvSpPr>
          <p:cNvPr id="5" name="Tekstvak 4"/>
          <p:cNvSpPr txBox="1"/>
          <p:nvPr/>
        </p:nvSpPr>
        <p:spPr>
          <a:xfrm>
            <a:off x="2180709" y="1262949"/>
            <a:ext cx="2123312" cy="4708981"/>
          </a:xfrm>
          <a:prstGeom prst="rect">
            <a:avLst/>
          </a:prstGeom>
          <a:solidFill>
            <a:schemeClr val="bg1">
              <a:lumMod val="95000"/>
            </a:schemeClr>
          </a:solidFill>
        </p:spPr>
        <p:txBody>
          <a:bodyPr wrap="square" rtlCol="0">
            <a:spAutoFit/>
          </a:bodyPr>
          <a:lstStyle/>
          <a:p>
            <a:pPr marL="257175" indent="-257175">
              <a:lnSpc>
                <a:spcPts val="1950"/>
              </a:lnSpc>
              <a:buBlip>
                <a:blip r:embed="rId3"/>
              </a:buBlip>
            </a:pPr>
            <a:r>
              <a:rPr lang="nl-NL" dirty="0" err="1">
                <a:solidFill>
                  <a:prstClr val="black"/>
                </a:solidFill>
              </a:rPr>
              <a:t>Tablets</a:t>
            </a:r>
            <a:r>
              <a:rPr lang="nl-NL" dirty="0">
                <a:solidFill>
                  <a:prstClr val="black"/>
                </a:solidFill>
              </a:rPr>
              <a:t> en andere ‘</a:t>
            </a:r>
            <a:r>
              <a:rPr lang="nl-NL" dirty="0" err="1">
                <a:solidFill>
                  <a:prstClr val="black"/>
                </a:solidFill>
              </a:rPr>
              <a:t>touch</a:t>
            </a:r>
            <a:r>
              <a:rPr lang="nl-NL" dirty="0">
                <a:solidFill>
                  <a:prstClr val="black"/>
                </a:solidFill>
              </a:rPr>
              <a:t>’ apparaten   (tot 8  ̎̎) blijven wel met het startscherm opstarten.</a:t>
            </a:r>
          </a:p>
          <a:p>
            <a:pPr>
              <a:lnSpc>
                <a:spcPts val="1950"/>
              </a:lnSpc>
            </a:pPr>
            <a:endParaRPr lang="nl-NL" dirty="0">
              <a:solidFill>
                <a:prstClr val="black"/>
              </a:solidFill>
            </a:endParaRPr>
          </a:p>
          <a:p>
            <a:pPr marL="257175" indent="-257175">
              <a:lnSpc>
                <a:spcPts val="1950"/>
              </a:lnSpc>
              <a:buBlip>
                <a:blip r:embed="rId3"/>
              </a:buBlip>
            </a:pPr>
            <a:r>
              <a:rPr lang="nl-NL" dirty="0">
                <a:solidFill>
                  <a:prstClr val="black"/>
                </a:solidFill>
              </a:rPr>
              <a:t>Bij het werken met Tablets is de link met de ‘Cloud’ zo mogelijk nog belangrijker.</a:t>
            </a:r>
          </a:p>
          <a:p>
            <a:pPr>
              <a:lnSpc>
                <a:spcPts val="1950"/>
              </a:lnSpc>
            </a:pPr>
            <a:endParaRPr lang="nl-NL" dirty="0">
              <a:solidFill>
                <a:prstClr val="black"/>
              </a:solidFill>
            </a:endParaRPr>
          </a:p>
          <a:p>
            <a:pPr marL="257175" indent="-257175">
              <a:lnSpc>
                <a:spcPts val="1950"/>
              </a:lnSpc>
              <a:buBlip>
                <a:blip r:embed="rId3"/>
              </a:buBlip>
            </a:pPr>
            <a:r>
              <a:rPr lang="nl-NL" dirty="0">
                <a:solidFill>
                  <a:prstClr val="black"/>
                </a:solidFill>
              </a:rPr>
              <a:t>Wisselen tussen Startmenu en Bureaublad blijft mogelijk</a:t>
            </a:r>
          </a:p>
        </p:txBody>
      </p:sp>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4738" y="1340532"/>
            <a:ext cx="5378534" cy="4033901"/>
          </a:xfrm>
          <a:prstGeom prst="rect">
            <a:avLst/>
          </a:prstGeom>
        </p:spPr>
      </p:pic>
      <p:pic>
        <p:nvPicPr>
          <p:cNvPr id="6" name="Afbeelding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4738" y="1340532"/>
            <a:ext cx="5383661" cy="4033901"/>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5</a:t>
            </a:fld>
            <a:endParaRPr lang="nl-NL" dirty="0">
              <a:solidFill>
                <a:prstClr val="black"/>
              </a:solidFill>
            </a:endParaRPr>
          </a:p>
        </p:txBody>
      </p:sp>
      <p:sp>
        <p:nvSpPr>
          <p:cNvPr id="3" name="Tekstvak 2"/>
          <p:cNvSpPr txBox="1"/>
          <p:nvPr/>
        </p:nvSpPr>
        <p:spPr>
          <a:xfrm>
            <a:off x="2254294" y="540001"/>
            <a:ext cx="7778979" cy="461665"/>
          </a:xfrm>
          <a:prstGeom prst="rect">
            <a:avLst/>
          </a:prstGeom>
          <a:noFill/>
        </p:spPr>
        <p:txBody>
          <a:bodyPr wrap="square" rtlCol="0">
            <a:spAutoFit/>
          </a:bodyPr>
          <a:lstStyle/>
          <a:p>
            <a:pPr algn="ctr"/>
            <a:r>
              <a:rPr lang="nl-NL" sz="2400" b="1" dirty="0">
                <a:solidFill>
                  <a:prstClr val="black"/>
                </a:solidFill>
              </a:rPr>
              <a:t>Het ‘nieuwe’ bureaublad en startmenu</a:t>
            </a:r>
          </a:p>
        </p:txBody>
      </p:sp>
    </p:spTree>
    <p:extLst>
      <p:ext uri="{BB962C8B-B14F-4D97-AF65-F5344CB8AC3E}">
        <p14:creationId xmlns:p14="http://schemas.microsoft.com/office/powerpoint/2010/main" val="42648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arn(inVertic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arn(inVertical)">
                                      <p:cBhvr>
                                        <p:cTn id="12" dur="500"/>
                                        <p:tgtEl>
                                          <p:spTgt spid="5">
                                            <p:txEl>
                                              <p:pRg st="4" end="4"/>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136648" y="924080"/>
            <a:ext cx="7902702" cy="461665"/>
          </a:xfrm>
          <a:prstGeom prst="rect">
            <a:avLst/>
          </a:prstGeom>
          <a:noFill/>
        </p:spPr>
        <p:txBody>
          <a:bodyPr wrap="square" rtlCol="0">
            <a:spAutoFit/>
          </a:bodyPr>
          <a:lstStyle/>
          <a:p>
            <a:pPr algn="ctr"/>
            <a:r>
              <a:rPr lang="nl-NL" sz="2400" b="1" dirty="0">
                <a:solidFill>
                  <a:prstClr val="black"/>
                </a:solidFill>
              </a:rPr>
              <a:t>Wat is de </a:t>
            </a:r>
            <a:r>
              <a:rPr lang="nl-NL" sz="2400" b="1" dirty="0" err="1">
                <a:solidFill>
                  <a:prstClr val="black"/>
                </a:solidFill>
              </a:rPr>
              <a:t>cloud</a:t>
            </a:r>
            <a:r>
              <a:rPr lang="nl-NL" sz="2400" b="1" dirty="0">
                <a:solidFill>
                  <a:prstClr val="black"/>
                </a:solidFill>
              </a:rPr>
              <a:t>?</a:t>
            </a:r>
            <a:r>
              <a:rPr lang="nl-NL" sz="2400" dirty="0">
                <a:solidFill>
                  <a:prstClr val="black"/>
                </a:solidFill>
              </a:rPr>
              <a:t>  (Letterlijk ‘wolk’) </a:t>
            </a:r>
          </a:p>
        </p:txBody>
      </p:sp>
      <p:sp>
        <p:nvSpPr>
          <p:cNvPr id="4" name="Tekstvak 3"/>
          <p:cNvSpPr txBox="1"/>
          <p:nvPr/>
        </p:nvSpPr>
        <p:spPr>
          <a:xfrm>
            <a:off x="2136649" y="2045971"/>
            <a:ext cx="4853729" cy="3331681"/>
          </a:xfrm>
          <a:prstGeom prst="rect">
            <a:avLst/>
          </a:prstGeom>
          <a:noFill/>
        </p:spPr>
        <p:txBody>
          <a:bodyPr wrap="square" rtlCol="0">
            <a:spAutoFit/>
          </a:bodyPr>
          <a:lstStyle/>
          <a:p>
            <a:pPr marL="257175" indent="-257175">
              <a:buBlip>
                <a:blip r:embed="rId2"/>
              </a:buBlip>
            </a:pPr>
            <a:r>
              <a:rPr lang="nl-NL" dirty="0">
                <a:solidFill>
                  <a:prstClr val="black"/>
                </a:solidFill>
              </a:rPr>
              <a:t>Externe computers (servers) waar de informatie wordt opgeslagen.</a:t>
            </a:r>
          </a:p>
          <a:p>
            <a:pPr marL="557213" lvl="1" indent="-214313">
              <a:buFont typeface="Arial" panose="020B0604020202020204" pitchFamily="34" charset="0"/>
              <a:buChar char="•"/>
            </a:pPr>
            <a:r>
              <a:rPr lang="nl-NL" sz="1500" dirty="0">
                <a:solidFill>
                  <a:prstClr val="black"/>
                </a:solidFill>
              </a:rPr>
              <a:t>Dus niet (alleen) op je eigen computer.</a:t>
            </a:r>
          </a:p>
          <a:p>
            <a:pPr marL="557213" lvl="1" indent="-214313">
              <a:buFont typeface="Arial" panose="020B0604020202020204" pitchFamily="34" charset="0"/>
              <a:buChar char="•"/>
            </a:pPr>
            <a:r>
              <a:rPr lang="nl-NL" sz="1500" dirty="0">
                <a:solidFill>
                  <a:prstClr val="black"/>
                </a:solidFill>
              </a:rPr>
              <a:t>Maar ook via Internet op je eigen, veilige omgeving.</a:t>
            </a:r>
          </a:p>
          <a:p>
            <a:pPr marL="557213" lvl="1" indent="-214313">
              <a:buFont typeface="Arial" panose="020B0604020202020204" pitchFamily="34" charset="0"/>
              <a:buChar char="•"/>
            </a:pPr>
            <a:r>
              <a:rPr lang="nl-NL" sz="1500" dirty="0">
                <a:solidFill>
                  <a:prstClr val="black"/>
                </a:solidFill>
              </a:rPr>
              <a:t>Uiteraard is deze persoonlijke data beveiligd.</a:t>
            </a:r>
          </a:p>
          <a:p>
            <a:pPr>
              <a:lnSpc>
                <a:spcPts val="1050"/>
              </a:lnSpc>
            </a:pPr>
            <a:endParaRPr lang="nl-NL" sz="1350" dirty="0">
              <a:solidFill>
                <a:prstClr val="black"/>
              </a:solidFill>
            </a:endParaRPr>
          </a:p>
          <a:p>
            <a:pPr marL="257175" indent="-257175">
              <a:buBlip>
                <a:blip r:embed="rId2"/>
              </a:buBlip>
            </a:pPr>
            <a:r>
              <a:rPr lang="nl-NL" dirty="0">
                <a:solidFill>
                  <a:prstClr val="black"/>
                </a:solidFill>
              </a:rPr>
              <a:t>Voor gebruik is altijd Internet nodig.</a:t>
            </a:r>
          </a:p>
          <a:p>
            <a:pPr marL="557213" lvl="1" indent="-214313">
              <a:buFont typeface="Arial" panose="020B0604020202020204" pitchFamily="34" charset="0"/>
              <a:buChar char="•"/>
            </a:pPr>
            <a:r>
              <a:rPr lang="nl-NL" sz="1500" dirty="0">
                <a:solidFill>
                  <a:prstClr val="black"/>
                </a:solidFill>
              </a:rPr>
              <a:t>Alhoewel je een bestand of de gehele </a:t>
            </a:r>
            <a:r>
              <a:rPr lang="nl-NL" sz="1500" dirty="0" err="1">
                <a:solidFill>
                  <a:prstClr val="black"/>
                </a:solidFill>
              </a:rPr>
              <a:t>Onedrive</a:t>
            </a:r>
            <a:r>
              <a:rPr lang="nl-NL" sz="1500" dirty="0">
                <a:solidFill>
                  <a:prstClr val="black"/>
                </a:solidFill>
              </a:rPr>
              <a:t> ook </a:t>
            </a:r>
            <a:r>
              <a:rPr lang="nl-NL" sz="1500" dirty="0" err="1">
                <a:solidFill>
                  <a:prstClr val="black"/>
                </a:solidFill>
              </a:rPr>
              <a:t>off-line</a:t>
            </a:r>
            <a:r>
              <a:rPr lang="nl-NL" sz="1500" dirty="0">
                <a:solidFill>
                  <a:prstClr val="black"/>
                </a:solidFill>
              </a:rPr>
              <a:t> beschikbaar kunt maken.</a:t>
            </a:r>
          </a:p>
          <a:p>
            <a:pPr>
              <a:lnSpc>
                <a:spcPts val="1050"/>
              </a:lnSpc>
            </a:pPr>
            <a:endParaRPr lang="nl-NL" sz="1350" dirty="0">
              <a:solidFill>
                <a:prstClr val="black"/>
              </a:solidFill>
            </a:endParaRPr>
          </a:p>
          <a:p>
            <a:pPr marL="257175" indent="-257175">
              <a:buBlip>
                <a:blip r:embed="rId2"/>
              </a:buBlip>
            </a:pPr>
            <a:r>
              <a:rPr lang="nl-NL" dirty="0">
                <a:solidFill>
                  <a:prstClr val="black"/>
                </a:solidFill>
              </a:rPr>
              <a:t>De gratis opslagruimte is meestal beperkt.</a:t>
            </a:r>
          </a:p>
          <a:p>
            <a:pPr>
              <a:lnSpc>
                <a:spcPts val="1050"/>
              </a:lnSpc>
            </a:pPr>
            <a:endParaRPr lang="nl-NL" dirty="0">
              <a:solidFill>
                <a:prstClr val="black"/>
              </a:solidFill>
            </a:endParaRPr>
          </a:p>
          <a:p>
            <a:pPr marL="257175" indent="-257175">
              <a:buBlip>
                <a:blip r:embed="rId2"/>
              </a:buBlip>
            </a:pPr>
            <a:r>
              <a:rPr lang="nl-NL" dirty="0">
                <a:solidFill>
                  <a:prstClr val="black"/>
                </a:solidFill>
              </a:rPr>
              <a:t>Meer opslagruimte is mogelijk, maar daar moet voor betaald worden.</a:t>
            </a:r>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0215" y="611581"/>
            <a:ext cx="943434" cy="943434"/>
          </a:xfrm>
          <a:prstGeom prst="rect">
            <a:avLst/>
          </a:prstGeom>
          <a:noFill/>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315" y="2494162"/>
            <a:ext cx="2878931" cy="2444050"/>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6</a:t>
            </a:fld>
            <a:endParaRPr lang="nl-NL" dirty="0">
              <a:solidFill>
                <a:prstClr val="black"/>
              </a:solidFill>
            </a:endParaRPr>
          </a:p>
        </p:txBody>
      </p:sp>
    </p:spTree>
    <p:extLst>
      <p:ext uri="{BB962C8B-B14F-4D97-AF65-F5344CB8AC3E}">
        <p14:creationId xmlns:p14="http://schemas.microsoft.com/office/powerpoint/2010/main" val="101621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barn(inVertical)">
                                      <p:cBhvr>
                                        <p:cTn id="21" dur="500"/>
                                        <p:tgtEl>
                                          <p:spTgt spid="4">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barn(inVertical)">
                                      <p:cBhvr>
                                        <p:cTn id="24" dur="500"/>
                                        <p:tgtEl>
                                          <p:spTgt spid="4">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animEffect transition="in" filter="barn(inVertical)">
                                      <p:cBhvr>
                                        <p:cTn id="29" dur="500"/>
                                        <p:tgtEl>
                                          <p:spTgt spid="4">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barn(inVertical)">
                                      <p:cBhvr>
                                        <p:cTn id="34"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kstvak 2"/>
          <p:cNvSpPr txBox="1"/>
          <p:nvPr/>
        </p:nvSpPr>
        <p:spPr>
          <a:xfrm>
            <a:off x="2138084" y="1268730"/>
            <a:ext cx="2563858" cy="4801314"/>
          </a:xfrm>
          <a:prstGeom prst="rect">
            <a:avLst/>
          </a:prstGeom>
          <a:noFill/>
        </p:spPr>
        <p:txBody>
          <a:bodyPr wrap="square" rtlCol="0">
            <a:spAutoFit/>
          </a:bodyPr>
          <a:lstStyle/>
          <a:p>
            <a:endParaRPr lang="nl-NL" dirty="0">
              <a:solidFill>
                <a:prstClr val="black"/>
              </a:solidFill>
            </a:endParaRPr>
          </a:p>
          <a:p>
            <a:pPr marL="257175" indent="-257175">
              <a:buBlip>
                <a:blip r:embed="rId2"/>
              </a:buBlip>
            </a:pPr>
            <a:r>
              <a:rPr lang="nl-NL" dirty="0">
                <a:solidFill>
                  <a:prstClr val="black"/>
                </a:solidFill>
              </a:rPr>
              <a:t>Combinatie van Windows 7 en Windows 8 Programma’s en </a:t>
            </a:r>
            <a:r>
              <a:rPr lang="nl-NL" dirty="0" err="1">
                <a:solidFill>
                  <a:prstClr val="black"/>
                </a:solidFill>
              </a:rPr>
              <a:t>Apps</a:t>
            </a:r>
            <a:endParaRPr lang="nl-NL" dirty="0">
              <a:solidFill>
                <a:prstClr val="black"/>
              </a:solidFill>
            </a:endParaRPr>
          </a:p>
          <a:p>
            <a:endParaRPr lang="nl-NL" dirty="0">
              <a:solidFill>
                <a:prstClr val="black"/>
              </a:solidFill>
            </a:endParaRPr>
          </a:p>
          <a:p>
            <a:endParaRPr lang="nl-NL" dirty="0">
              <a:solidFill>
                <a:prstClr val="black"/>
              </a:solidFill>
            </a:endParaRPr>
          </a:p>
          <a:p>
            <a:pPr marL="257175" indent="-257175">
              <a:buBlip>
                <a:blip r:embed="rId2"/>
              </a:buBlip>
            </a:pPr>
            <a:r>
              <a:rPr lang="nl-NL" dirty="0">
                <a:solidFill>
                  <a:prstClr val="black"/>
                </a:solidFill>
              </a:rPr>
              <a:t>Nieuwe groepen kunnen aangemaakt worden en titels van groepen zijn aan te passen</a:t>
            </a:r>
          </a:p>
          <a:p>
            <a:endParaRPr lang="nl-NL" dirty="0">
              <a:solidFill>
                <a:prstClr val="black"/>
              </a:solidFill>
            </a:endParaRPr>
          </a:p>
          <a:p>
            <a:endParaRPr lang="nl-NL" dirty="0">
              <a:solidFill>
                <a:prstClr val="black"/>
              </a:solidFill>
            </a:endParaRPr>
          </a:p>
          <a:p>
            <a:pPr marL="257175" indent="-257175">
              <a:buBlip>
                <a:blip r:embed="rId2"/>
              </a:buBlip>
            </a:pPr>
            <a:r>
              <a:rPr lang="nl-NL" dirty="0">
                <a:solidFill>
                  <a:prstClr val="black"/>
                </a:solidFill>
              </a:rPr>
              <a:t>Let op de ‘Aan/uit’-knop</a:t>
            </a:r>
          </a:p>
          <a:p>
            <a:endParaRPr lang="nl-NL" dirty="0">
              <a:solidFill>
                <a:prstClr val="black"/>
              </a:solidFill>
            </a:endParaRP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8594" y="1421710"/>
            <a:ext cx="5433835" cy="4371537"/>
          </a:xfrm>
          <a:prstGeom prst="rect">
            <a:avLst/>
          </a:prstGeom>
        </p:spPr>
      </p:pic>
      <p:cxnSp>
        <p:nvCxnSpPr>
          <p:cNvPr id="9" name="Rechte verbindingslijn met pijl 8"/>
          <p:cNvCxnSpPr/>
          <p:nvPr/>
        </p:nvCxnSpPr>
        <p:spPr>
          <a:xfrm flipV="1">
            <a:off x="3911260" y="5384442"/>
            <a:ext cx="642761" cy="126506"/>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Rechte verbindingslijn met pijl 6"/>
          <p:cNvCxnSpPr/>
          <p:nvPr/>
        </p:nvCxnSpPr>
        <p:spPr>
          <a:xfrm flipV="1">
            <a:off x="4083093" y="2516134"/>
            <a:ext cx="3079358" cy="883716"/>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8085" y="293606"/>
            <a:ext cx="7894343" cy="5920757"/>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7</a:t>
            </a:fld>
            <a:endParaRPr lang="nl-NL" dirty="0">
              <a:solidFill>
                <a:prstClr val="black"/>
              </a:solidFill>
            </a:endParaRPr>
          </a:p>
        </p:txBody>
      </p:sp>
      <p:sp>
        <p:nvSpPr>
          <p:cNvPr id="5" name="Tekstvak 4"/>
          <p:cNvSpPr txBox="1"/>
          <p:nvPr/>
        </p:nvSpPr>
        <p:spPr>
          <a:xfrm>
            <a:off x="2338873" y="540000"/>
            <a:ext cx="7607560" cy="738664"/>
          </a:xfrm>
          <a:prstGeom prst="rect">
            <a:avLst/>
          </a:prstGeom>
          <a:noFill/>
        </p:spPr>
        <p:txBody>
          <a:bodyPr wrap="square" rtlCol="0">
            <a:spAutoFit/>
          </a:bodyPr>
          <a:lstStyle/>
          <a:p>
            <a:pPr algn="ctr"/>
            <a:r>
              <a:rPr lang="nl-NL" sz="2400" b="1" dirty="0">
                <a:solidFill>
                  <a:prstClr val="black"/>
                </a:solidFill>
              </a:rPr>
              <a:t>Wat is nieuw/anders?  -  Bureaublad</a:t>
            </a:r>
          </a:p>
          <a:p>
            <a:endParaRPr lang="nl-NL" dirty="0">
              <a:solidFill>
                <a:prstClr val="black"/>
              </a:solidFill>
            </a:endParaRPr>
          </a:p>
        </p:txBody>
      </p:sp>
    </p:spTree>
    <p:extLst>
      <p:ext uri="{BB962C8B-B14F-4D97-AF65-F5344CB8AC3E}">
        <p14:creationId xmlns:p14="http://schemas.microsoft.com/office/powerpoint/2010/main" val="119294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arn(inVertical)">
                                      <p:cBhvr>
                                        <p:cTn id="7" dur="500"/>
                                        <p:tgtEl>
                                          <p:spTgt spid="3">
                                            <p:txEl>
                                              <p:pRg st="4" end="4"/>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barn(inVertical)">
                                      <p:cBhvr>
                                        <p:cTn id="15" dur="500"/>
                                        <p:tgtEl>
                                          <p:spTgt spid="3">
                                            <p:txEl>
                                              <p:pRg st="7" end="7"/>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0135" y="1361156"/>
            <a:ext cx="6022331" cy="4249119"/>
          </a:xfrm>
          <a:prstGeom prst="rect">
            <a:avLst/>
          </a:prstGeom>
        </p:spPr>
      </p:pic>
      <p:sp>
        <p:nvSpPr>
          <p:cNvPr id="4" name="Tekstvak 3"/>
          <p:cNvSpPr txBox="1"/>
          <p:nvPr/>
        </p:nvSpPr>
        <p:spPr>
          <a:xfrm>
            <a:off x="2037001" y="3604222"/>
            <a:ext cx="1854201" cy="1477328"/>
          </a:xfrm>
          <a:prstGeom prst="rect">
            <a:avLst/>
          </a:prstGeom>
          <a:noFill/>
        </p:spPr>
        <p:txBody>
          <a:bodyPr wrap="square" rtlCol="0">
            <a:spAutoFit/>
          </a:bodyPr>
          <a:lstStyle/>
          <a:p>
            <a:pPr marL="257175" indent="-257175">
              <a:buBlip>
                <a:blip r:embed="rId3"/>
              </a:buBlip>
            </a:pPr>
            <a:r>
              <a:rPr lang="nl-NL" dirty="0">
                <a:solidFill>
                  <a:prstClr val="black"/>
                </a:solidFill>
              </a:rPr>
              <a:t>Het formaat van de  tegels is net als in Windows 8 instelbaar</a:t>
            </a:r>
          </a:p>
        </p:txBody>
      </p:sp>
      <p:sp>
        <p:nvSpPr>
          <p:cNvPr id="5" name="Tekstvak 4"/>
          <p:cNvSpPr txBox="1"/>
          <p:nvPr/>
        </p:nvSpPr>
        <p:spPr>
          <a:xfrm>
            <a:off x="2037001" y="1975031"/>
            <a:ext cx="1854201" cy="1200329"/>
          </a:xfrm>
          <a:prstGeom prst="rect">
            <a:avLst/>
          </a:prstGeom>
          <a:noFill/>
        </p:spPr>
        <p:txBody>
          <a:bodyPr wrap="square" rtlCol="0">
            <a:spAutoFit/>
          </a:bodyPr>
          <a:lstStyle/>
          <a:p>
            <a:pPr marL="214313" indent="-214313">
              <a:buBlip>
                <a:blip r:embed="rId3"/>
              </a:buBlip>
            </a:pPr>
            <a:r>
              <a:rPr lang="nl-NL" dirty="0">
                <a:solidFill>
                  <a:prstClr val="black"/>
                </a:solidFill>
              </a:rPr>
              <a:t>Tegels kunnen worden toegevoegd of verwijderd.</a:t>
            </a:r>
          </a:p>
        </p:txBody>
      </p:sp>
      <p:cxnSp>
        <p:nvCxnSpPr>
          <p:cNvPr id="7" name="Rechte verbindingslijn met pijl 6"/>
          <p:cNvCxnSpPr/>
          <p:nvPr/>
        </p:nvCxnSpPr>
        <p:spPr>
          <a:xfrm>
            <a:off x="3481675" y="3025498"/>
            <a:ext cx="1018728" cy="578724"/>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3069" y="1356163"/>
            <a:ext cx="6244692" cy="4414056"/>
          </a:xfrm>
          <a:prstGeom prst="rect">
            <a:avLst/>
          </a:prstGeom>
        </p:spPr>
      </p:pic>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8</a:t>
            </a:fld>
            <a:endParaRPr lang="nl-NL" dirty="0">
              <a:solidFill>
                <a:prstClr val="black"/>
              </a:solidFill>
            </a:endParaRPr>
          </a:p>
        </p:txBody>
      </p:sp>
      <p:cxnSp>
        <p:nvCxnSpPr>
          <p:cNvPr id="11" name="Rechte verbindingslijn met pijl 10"/>
          <p:cNvCxnSpPr/>
          <p:nvPr/>
        </p:nvCxnSpPr>
        <p:spPr>
          <a:xfrm flipV="1">
            <a:off x="3401895" y="4780656"/>
            <a:ext cx="3649404" cy="12887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Tekstvak 13"/>
          <p:cNvSpPr txBox="1"/>
          <p:nvPr/>
        </p:nvSpPr>
        <p:spPr>
          <a:xfrm>
            <a:off x="2192923" y="540001"/>
            <a:ext cx="7869542" cy="461665"/>
          </a:xfrm>
          <a:prstGeom prst="rect">
            <a:avLst/>
          </a:prstGeom>
          <a:noFill/>
        </p:spPr>
        <p:txBody>
          <a:bodyPr wrap="square" rtlCol="0">
            <a:spAutoFit/>
          </a:bodyPr>
          <a:lstStyle/>
          <a:p>
            <a:pPr algn="ctr"/>
            <a:r>
              <a:rPr lang="nl-NL" sz="2400" b="1" dirty="0">
                <a:solidFill>
                  <a:prstClr val="black"/>
                </a:solidFill>
              </a:rPr>
              <a:t>Startmenu / Tegels kunnen aangepast worden</a:t>
            </a:r>
          </a:p>
        </p:txBody>
      </p:sp>
    </p:spTree>
    <p:extLst>
      <p:ext uri="{BB962C8B-B14F-4D97-AF65-F5344CB8AC3E}">
        <p14:creationId xmlns:p14="http://schemas.microsoft.com/office/powerpoint/2010/main" val="132922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par>
                                <p:cTn id="12" presetID="2" presetClass="entr" presetSubtype="4"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Afbeelding 2"/>
          <p:cNvPicPr>
            <a:picLocks noChangeAspect="1"/>
          </p:cNvPicPr>
          <p:nvPr/>
        </p:nvPicPr>
        <p:blipFill rotWithShape="1">
          <a:blip r:embed="rId2">
            <a:extLst>
              <a:ext uri="{28A0092B-C50C-407E-A947-70E740481C1C}">
                <a14:useLocalDpi xmlns:a14="http://schemas.microsoft.com/office/drawing/2010/main" val="0"/>
              </a:ext>
            </a:extLst>
          </a:blip>
          <a:srcRect l="-2" r="27427"/>
          <a:stretch/>
        </p:blipFill>
        <p:spPr>
          <a:xfrm>
            <a:off x="4664854" y="762431"/>
            <a:ext cx="5374496" cy="5256034"/>
          </a:xfrm>
          <a:prstGeom prst="rect">
            <a:avLst/>
          </a:prstGeom>
        </p:spPr>
      </p:pic>
      <p:sp>
        <p:nvSpPr>
          <p:cNvPr id="4" name="Tekstvak 3"/>
          <p:cNvSpPr txBox="1"/>
          <p:nvPr/>
        </p:nvSpPr>
        <p:spPr>
          <a:xfrm>
            <a:off x="2036999" y="1685453"/>
            <a:ext cx="1781614" cy="2308324"/>
          </a:xfrm>
          <a:prstGeom prst="rect">
            <a:avLst/>
          </a:prstGeom>
          <a:noFill/>
        </p:spPr>
        <p:txBody>
          <a:bodyPr wrap="square" rtlCol="0">
            <a:spAutoFit/>
          </a:bodyPr>
          <a:lstStyle/>
          <a:p>
            <a:pPr marL="257175" indent="-257175">
              <a:buBlip>
                <a:blip r:embed="rId3"/>
              </a:buBlip>
            </a:pPr>
            <a:r>
              <a:rPr lang="nl-NL" spc="-38" dirty="0">
                <a:solidFill>
                  <a:prstClr val="black"/>
                </a:solidFill>
              </a:rPr>
              <a:t>Rechtsklikken </a:t>
            </a:r>
            <a:r>
              <a:rPr lang="nl-NL" dirty="0">
                <a:solidFill>
                  <a:prstClr val="black"/>
                </a:solidFill>
              </a:rPr>
              <a:t>op de startknop opent een aantal ‘ouderwetse’ </a:t>
            </a:r>
            <a:r>
              <a:rPr lang="nl-NL" dirty="0" err="1">
                <a:solidFill>
                  <a:prstClr val="black"/>
                </a:solidFill>
              </a:rPr>
              <a:t>mogelijk-heden</a:t>
            </a:r>
            <a:r>
              <a:rPr lang="nl-NL" dirty="0">
                <a:solidFill>
                  <a:prstClr val="black"/>
                </a:solidFill>
              </a:rPr>
              <a:t>.</a:t>
            </a:r>
          </a:p>
        </p:txBody>
      </p:sp>
      <p:sp>
        <p:nvSpPr>
          <p:cNvPr id="5" name="Ingekeepte PIJL-RECHTS 4"/>
          <p:cNvSpPr/>
          <p:nvPr/>
        </p:nvSpPr>
        <p:spPr>
          <a:xfrm>
            <a:off x="3687583" y="5053949"/>
            <a:ext cx="910418" cy="42500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solidFill>
                <a:prstClr val="white"/>
              </a:solidFill>
            </a:endParaRPr>
          </a:p>
        </p:txBody>
      </p:sp>
      <p:sp>
        <p:nvSpPr>
          <p:cNvPr id="2" name="Tijdelijke aanduiding voor dianummer 1"/>
          <p:cNvSpPr>
            <a:spLocks noGrp="1"/>
          </p:cNvSpPr>
          <p:nvPr>
            <p:ph type="sldNum" sz="quarter" idx="12"/>
          </p:nvPr>
        </p:nvSpPr>
        <p:spPr/>
        <p:txBody>
          <a:bodyPr/>
          <a:lstStyle/>
          <a:p>
            <a:fld id="{C17BFE3C-662B-42F3-A0C8-94BF5471221C}" type="slidenum">
              <a:rPr lang="nl-NL" smtClean="0">
                <a:solidFill>
                  <a:prstClr val="black"/>
                </a:solidFill>
              </a:rPr>
              <a:pPr/>
              <a:t>9</a:t>
            </a:fld>
            <a:endParaRPr lang="nl-NL" dirty="0">
              <a:solidFill>
                <a:prstClr val="black"/>
              </a:solidFill>
            </a:endParaRPr>
          </a:p>
        </p:txBody>
      </p:sp>
    </p:spTree>
    <p:extLst>
      <p:ext uri="{BB962C8B-B14F-4D97-AF65-F5344CB8AC3E}">
        <p14:creationId xmlns:p14="http://schemas.microsoft.com/office/powerpoint/2010/main" val="245466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1_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8D9F19AD-6351-4F80-95BC-1560AA9769B4}" vid="{084B9562-3597-45FC-9CE8-39D32B24F29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TotalTime>
  <Words>1282</Words>
  <Application>Microsoft Office PowerPoint</Application>
  <PresentationFormat>Breedbeeld</PresentationFormat>
  <Paragraphs>270</Paragraphs>
  <Slides>30</Slides>
  <Notes>4</Notes>
  <HiddenSlides>0</HiddenSlides>
  <MMClips>2</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30</vt:i4>
      </vt:variant>
    </vt:vector>
  </HeadingPairs>
  <TitlesOfParts>
    <vt:vector size="35" baseType="lpstr">
      <vt:lpstr>Arial</vt:lpstr>
      <vt:lpstr>Calibri</vt:lpstr>
      <vt:lpstr>Calibri Light</vt:lpstr>
      <vt:lpstr>Segoe UI</vt:lpstr>
      <vt:lpstr>1_Kantoorthema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w10</dc:title>
  <dc:creator>Henk Buitenhuis</dc:creator>
  <cp:lastModifiedBy>jan boerema</cp:lastModifiedBy>
  <cp:revision>9</cp:revision>
  <dcterms:created xsi:type="dcterms:W3CDTF">2015-08-13T10:38:31Z</dcterms:created>
  <dcterms:modified xsi:type="dcterms:W3CDTF">2015-10-08T14:26:54Z</dcterms:modified>
</cp:coreProperties>
</file>