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467" r:id="rId2"/>
    <p:sldId id="468" r:id="rId3"/>
    <p:sldId id="469" r:id="rId4"/>
    <p:sldId id="470" r:id="rId5"/>
    <p:sldId id="471" r:id="rId6"/>
    <p:sldId id="472" r:id="rId7"/>
    <p:sldId id="473" r:id="rId8"/>
    <p:sldId id="474" r:id="rId9"/>
    <p:sldId id="495" r:id="rId10"/>
    <p:sldId id="497" r:id="rId11"/>
    <p:sldId id="499" r:id="rId12"/>
    <p:sldId id="501" r:id="rId13"/>
    <p:sldId id="503" r:id="rId14"/>
    <p:sldId id="505" r:id="rId15"/>
    <p:sldId id="507" r:id="rId16"/>
    <p:sldId id="506" r:id="rId17"/>
    <p:sldId id="475" r:id="rId18"/>
    <p:sldId id="476" r:id="rId19"/>
    <p:sldId id="477" r:id="rId20"/>
    <p:sldId id="478" r:id="rId21"/>
    <p:sldId id="479" r:id="rId22"/>
    <p:sldId id="480" r:id="rId23"/>
    <p:sldId id="481" r:id="rId24"/>
    <p:sldId id="482" r:id="rId25"/>
    <p:sldId id="483" r:id="rId26"/>
    <p:sldId id="484" r:id="rId27"/>
    <p:sldId id="485" r:id="rId28"/>
    <p:sldId id="486" r:id="rId29"/>
    <p:sldId id="487" r:id="rId30"/>
    <p:sldId id="488" r:id="rId31"/>
    <p:sldId id="489" r:id="rId32"/>
    <p:sldId id="490" r:id="rId33"/>
    <p:sldId id="510" r:id="rId34"/>
    <p:sldId id="491" r:id="rId35"/>
    <p:sldId id="492" r:id="rId36"/>
    <p:sldId id="511" r:id="rId37"/>
    <p:sldId id="493" r:id="rId38"/>
  </p:sldIdLst>
  <p:sldSz cx="9144000" cy="6858000" type="screen4x3"/>
  <p:notesSz cx="6669088" cy="9872663"/>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64" autoAdjust="0"/>
    <p:restoredTop sz="83465" autoAdjust="0"/>
  </p:normalViewPr>
  <p:slideViewPr>
    <p:cSldViewPr>
      <p:cViewPr varScale="1">
        <p:scale>
          <a:sx n="93" d="100"/>
          <a:sy n="93" d="100"/>
        </p:scale>
        <p:origin x="2112"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74" d="100"/>
          <a:sy n="74" d="100"/>
        </p:scale>
        <p:origin x="-2676" y="-90"/>
      </p:cViewPr>
      <p:guideLst>
        <p:guide orient="horz" pos="3110"/>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2"/>
            <a:ext cx="2889938" cy="493633"/>
          </a:xfrm>
          <a:prstGeom prst="rect">
            <a:avLst/>
          </a:prstGeom>
        </p:spPr>
        <p:txBody>
          <a:bodyPr vert="horz" lIns="90425" tIns="45213" rIns="90425" bIns="45213" rtlCol="0"/>
          <a:lstStyle>
            <a:lvl1pPr algn="l">
              <a:defRPr sz="1200"/>
            </a:lvl1pPr>
          </a:lstStyle>
          <a:p>
            <a:endParaRPr lang="nl-NL"/>
          </a:p>
        </p:txBody>
      </p:sp>
      <p:sp>
        <p:nvSpPr>
          <p:cNvPr id="3" name="Tijdelijke aanduiding voor datum 2"/>
          <p:cNvSpPr>
            <a:spLocks noGrp="1"/>
          </p:cNvSpPr>
          <p:nvPr>
            <p:ph type="dt" sz="quarter" idx="1"/>
          </p:nvPr>
        </p:nvSpPr>
        <p:spPr>
          <a:xfrm>
            <a:off x="3777607" y="2"/>
            <a:ext cx="2889938" cy="493633"/>
          </a:xfrm>
          <a:prstGeom prst="rect">
            <a:avLst/>
          </a:prstGeom>
        </p:spPr>
        <p:txBody>
          <a:bodyPr vert="horz" lIns="90425" tIns="45213" rIns="90425" bIns="45213" rtlCol="0"/>
          <a:lstStyle>
            <a:lvl1pPr algn="r">
              <a:defRPr sz="1200"/>
            </a:lvl1pPr>
          </a:lstStyle>
          <a:p>
            <a:fld id="{8E1F49BF-BFD1-4ACD-A403-FB10188B22A1}" type="datetimeFigureOut">
              <a:rPr lang="nl-NL" smtClean="0"/>
              <a:t>15-11-2016</a:t>
            </a:fld>
            <a:endParaRPr lang="nl-NL"/>
          </a:p>
        </p:txBody>
      </p:sp>
      <p:sp>
        <p:nvSpPr>
          <p:cNvPr id="4" name="Tijdelijke aanduiding voor voettekst 3"/>
          <p:cNvSpPr>
            <a:spLocks noGrp="1"/>
          </p:cNvSpPr>
          <p:nvPr>
            <p:ph type="ftr" sz="quarter" idx="2"/>
          </p:nvPr>
        </p:nvSpPr>
        <p:spPr>
          <a:xfrm>
            <a:off x="0" y="9377319"/>
            <a:ext cx="2889938" cy="493633"/>
          </a:xfrm>
          <a:prstGeom prst="rect">
            <a:avLst/>
          </a:prstGeom>
        </p:spPr>
        <p:txBody>
          <a:bodyPr vert="horz" lIns="90425" tIns="45213" rIns="90425" bIns="45213"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377319"/>
            <a:ext cx="2889938" cy="493633"/>
          </a:xfrm>
          <a:prstGeom prst="rect">
            <a:avLst/>
          </a:prstGeom>
        </p:spPr>
        <p:txBody>
          <a:bodyPr vert="horz" lIns="90425" tIns="45213" rIns="90425" bIns="45213" rtlCol="0" anchor="b"/>
          <a:lstStyle>
            <a:lvl1pPr algn="r">
              <a:defRPr sz="1200"/>
            </a:lvl1pPr>
          </a:lstStyle>
          <a:p>
            <a:fld id="{D282491B-4CB1-4DD0-94D5-7DD7A06EEA7B}" type="slidenum">
              <a:rPr lang="nl-NL" smtClean="0"/>
              <a:t>‹nr.›</a:t>
            </a:fld>
            <a:endParaRPr lang="nl-NL"/>
          </a:p>
        </p:txBody>
      </p:sp>
    </p:spTree>
    <p:extLst>
      <p:ext uri="{BB962C8B-B14F-4D97-AF65-F5344CB8AC3E}">
        <p14:creationId xmlns:p14="http://schemas.microsoft.com/office/powerpoint/2010/main" val="28044785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2"/>
            <a:ext cx="2889938" cy="493633"/>
          </a:xfrm>
          <a:prstGeom prst="rect">
            <a:avLst/>
          </a:prstGeom>
        </p:spPr>
        <p:txBody>
          <a:bodyPr vert="horz" lIns="90425" tIns="45213" rIns="90425" bIns="45213" rtlCol="0"/>
          <a:lstStyle>
            <a:lvl1pPr algn="l">
              <a:defRPr sz="1200"/>
            </a:lvl1pPr>
          </a:lstStyle>
          <a:p>
            <a:endParaRPr lang="nl-NL"/>
          </a:p>
        </p:txBody>
      </p:sp>
      <p:sp>
        <p:nvSpPr>
          <p:cNvPr id="3" name="Tijdelijke aanduiding voor datum 2"/>
          <p:cNvSpPr>
            <a:spLocks noGrp="1"/>
          </p:cNvSpPr>
          <p:nvPr>
            <p:ph type="dt" idx="1"/>
          </p:nvPr>
        </p:nvSpPr>
        <p:spPr>
          <a:xfrm>
            <a:off x="3777607" y="2"/>
            <a:ext cx="2889938" cy="493633"/>
          </a:xfrm>
          <a:prstGeom prst="rect">
            <a:avLst/>
          </a:prstGeom>
        </p:spPr>
        <p:txBody>
          <a:bodyPr vert="horz" lIns="90425" tIns="45213" rIns="90425" bIns="45213" rtlCol="0"/>
          <a:lstStyle>
            <a:lvl1pPr algn="r">
              <a:defRPr sz="1200"/>
            </a:lvl1pPr>
          </a:lstStyle>
          <a:p>
            <a:fld id="{DE689B8A-8325-4560-BE97-65512F756A3E}" type="datetimeFigureOut">
              <a:rPr lang="nl-NL" smtClean="0"/>
              <a:t>15-11-2016</a:t>
            </a:fld>
            <a:endParaRPr lang="nl-NL"/>
          </a:p>
        </p:txBody>
      </p:sp>
      <p:sp>
        <p:nvSpPr>
          <p:cNvPr id="4" name="Tijdelijke aanduiding voor dia-afbeelding 3"/>
          <p:cNvSpPr>
            <a:spLocks noGrp="1" noRot="1" noChangeAspect="1"/>
          </p:cNvSpPr>
          <p:nvPr>
            <p:ph type="sldImg" idx="2"/>
          </p:nvPr>
        </p:nvSpPr>
        <p:spPr>
          <a:xfrm>
            <a:off x="866775" y="739775"/>
            <a:ext cx="4935538" cy="3702050"/>
          </a:xfrm>
          <a:prstGeom prst="rect">
            <a:avLst/>
          </a:prstGeom>
          <a:noFill/>
          <a:ln w="12700">
            <a:solidFill>
              <a:prstClr val="black"/>
            </a:solidFill>
          </a:ln>
        </p:spPr>
        <p:txBody>
          <a:bodyPr vert="horz" lIns="90425" tIns="45213" rIns="90425" bIns="45213" rtlCol="0" anchor="ctr"/>
          <a:lstStyle/>
          <a:p>
            <a:endParaRPr lang="nl-NL"/>
          </a:p>
        </p:txBody>
      </p:sp>
      <p:sp>
        <p:nvSpPr>
          <p:cNvPr id="5" name="Tijdelijke aanduiding voor notities 4"/>
          <p:cNvSpPr>
            <a:spLocks noGrp="1"/>
          </p:cNvSpPr>
          <p:nvPr>
            <p:ph type="body" sz="quarter" idx="3"/>
          </p:nvPr>
        </p:nvSpPr>
        <p:spPr>
          <a:xfrm>
            <a:off x="666909" y="4689516"/>
            <a:ext cx="5335270" cy="4442698"/>
          </a:xfrm>
          <a:prstGeom prst="rect">
            <a:avLst/>
          </a:prstGeom>
        </p:spPr>
        <p:txBody>
          <a:bodyPr vert="horz" lIns="90425" tIns="45213" rIns="90425" bIns="45213"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377319"/>
            <a:ext cx="2889938" cy="493633"/>
          </a:xfrm>
          <a:prstGeom prst="rect">
            <a:avLst/>
          </a:prstGeom>
        </p:spPr>
        <p:txBody>
          <a:bodyPr vert="horz" lIns="90425" tIns="45213" rIns="90425" bIns="45213"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7607" y="9377319"/>
            <a:ext cx="2889938" cy="493633"/>
          </a:xfrm>
          <a:prstGeom prst="rect">
            <a:avLst/>
          </a:prstGeom>
        </p:spPr>
        <p:txBody>
          <a:bodyPr vert="horz" lIns="90425" tIns="45213" rIns="90425" bIns="45213" rtlCol="0" anchor="b"/>
          <a:lstStyle>
            <a:lvl1pPr algn="r">
              <a:defRPr sz="1200"/>
            </a:lvl1pPr>
          </a:lstStyle>
          <a:p>
            <a:fld id="{7AB5A205-05FE-45DD-A8A1-7CC223937F57}" type="slidenum">
              <a:rPr lang="nl-NL" smtClean="0"/>
              <a:t>‹nr.›</a:t>
            </a:fld>
            <a:endParaRPr lang="nl-NL"/>
          </a:p>
        </p:txBody>
      </p:sp>
    </p:spTree>
    <p:extLst>
      <p:ext uri="{BB962C8B-B14F-4D97-AF65-F5344CB8AC3E}">
        <p14:creationId xmlns:p14="http://schemas.microsoft.com/office/powerpoint/2010/main" val="2052476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s://nl.wikipedia.org/wiki/MOS_Technology" TargetMode="External"/><Relationship Id="rId3" Type="http://schemas.openxmlformats.org/officeDocument/2006/relationships/hyperlink" Target="https://nl.wikipedia.org/wiki/Universiteit_van_Cambridge" TargetMode="External"/><Relationship Id="rId7" Type="http://schemas.openxmlformats.org/officeDocument/2006/relationships/hyperlink" Target="https://nl.wikipedia.org/wiki/MOS_6502"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s://nl.wikipedia.org/wiki/Acorn_BBC" TargetMode="External"/><Relationship Id="rId5" Type="http://schemas.openxmlformats.org/officeDocument/2006/relationships/hyperlink" Target="https://nl.wikipedia.org/wiki/Reduced_Instruction_Set_Computer" TargetMode="External"/><Relationship Id="rId4" Type="http://schemas.openxmlformats.org/officeDocument/2006/relationships/hyperlink" Target="https://nl.wikipedia.org/wiki/ARM-architectuur"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8" Type="http://schemas.openxmlformats.org/officeDocument/2006/relationships/hyperlink" Target="https://nl.wikipedia.org/wiki/CVBS" TargetMode="External"/><Relationship Id="rId13" Type="http://schemas.openxmlformats.org/officeDocument/2006/relationships/hyperlink" Target="https://nl.wikipedia.org/wiki/I2C" TargetMode="External"/><Relationship Id="rId18" Type="http://schemas.openxmlformats.org/officeDocument/2006/relationships/hyperlink" Target="https://nl.wikipedia.org/wiki/RJ-45" TargetMode="External"/><Relationship Id="rId3" Type="http://schemas.openxmlformats.org/officeDocument/2006/relationships/hyperlink" Target="https://nl.wikipedia.org/wiki/USB-poort" TargetMode="External"/><Relationship Id="rId21" Type="http://schemas.openxmlformats.org/officeDocument/2006/relationships/hyperlink" Target="https://nl.wikipedia.org/wiki/Multikernprocessor" TargetMode="External"/><Relationship Id="rId7" Type="http://schemas.openxmlformats.org/officeDocument/2006/relationships/hyperlink" Target="https://nl.wikipedia.org/wiki/HDMI" TargetMode="External"/><Relationship Id="rId12" Type="http://schemas.openxmlformats.org/officeDocument/2006/relationships/hyperlink" Target="https://nl.wikipedia.org/wiki/Serial_Peripheral_Interface" TargetMode="External"/><Relationship Id="rId17" Type="http://schemas.openxmlformats.org/officeDocument/2006/relationships/hyperlink" Target="https://nl.wikipedia.org/wiki/Microcontroller" TargetMode="External"/><Relationship Id="rId25" Type="http://schemas.openxmlformats.org/officeDocument/2006/relationships/hyperlink" Target="https://nl.wikipedia.org/wiki/Bluetooth" TargetMode="External"/><Relationship Id="rId2" Type="http://schemas.openxmlformats.org/officeDocument/2006/relationships/slide" Target="../slides/slide4.xml"/><Relationship Id="rId16" Type="http://schemas.openxmlformats.org/officeDocument/2006/relationships/hyperlink" Target="https://nl.wikipedia.org/wiki/Ethernet" TargetMode="External"/><Relationship Id="rId20" Type="http://schemas.openxmlformats.org/officeDocument/2006/relationships/hyperlink" Target="https://nl.wikipedia.org/wiki/Creditcardformaat" TargetMode="External"/><Relationship Id="rId1" Type="http://schemas.openxmlformats.org/officeDocument/2006/relationships/notesMaster" Target="../notesMasters/notesMaster1.xml"/><Relationship Id="rId6" Type="http://schemas.openxmlformats.org/officeDocument/2006/relationships/hyperlink" Target="https://nl.wikipedia.org/wiki/Voeding_(elektronica)" TargetMode="External"/><Relationship Id="rId11" Type="http://schemas.openxmlformats.org/officeDocument/2006/relationships/hyperlink" Target="https://nl.wikipedia.org/w/index.php?title=UART&amp;action=edit&amp;redlink=1" TargetMode="External"/><Relationship Id="rId24" Type="http://schemas.openxmlformats.org/officeDocument/2006/relationships/hyperlink" Target="https://nl.wikipedia.org/wiki/Wi-Fi" TargetMode="External"/><Relationship Id="rId5" Type="http://schemas.openxmlformats.org/officeDocument/2006/relationships/hyperlink" Target="https://nl.wikipedia.org/wiki/Opslagmedium" TargetMode="External"/><Relationship Id="rId15" Type="http://schemas.openxmlformats.org/officeDocument/2006/relationships/hyperlink" Target="https://nl.wikipedia.org/wiki/Mbps" TargetMode="External"/><Relationship Id="rId23" Type="http://schemas.openxmlformats.org/officeDocument/2006/relationships/hyperlink" Target="https://nl.wikipedia.org/wiki/Microchip" TargetMode="External"/><Relationship Id="rId10" Type="http://schemas.openxmlformats.org/officeDocument/2006/relationships/hyperlink" Target="https://nl.wikipedia.org/wiki/GPIO" TargetMode="External"/><Relationship Id="rId19" Type="http://schemas.openxmlformats.org/officeDocument/2006/relationships/hyperlink" Target="https://nl.wikipedia.org/wiki/MicroSD" TargetMode="External"/><Relationship Id="rId4" Type="http://schemas.openxmlformats.org/officeDocument/2006/relationships/hyperlink" Target="https://nl.wikipedia.org/wiki/SD-kaart" TargetMode="External"/><Relationship Id="rId9" Type="http://schemas.openxmlformats.org/officeDocument/2006/relationships/hyperlink" Target="https://nl.wikipedia.org/wiki/Jackplug" TargetMode="External"/><Relationship Id="rId14" Type="http://schemas.openxmlformats.org/officeDocument/2006/relationships/hyperlink" Target="https://nl.wikipedia.org/wiki/Bus_(elektronica)" TargetMode="External"/><Relationship Id="rId22" Type="http://schemas.openxmlformats.org/officeDocument/2006/relationships/hyperlink" Target="https://nl.wikipedia.org/wiki/Processorarchitectuur"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300" dirty="0">
                <a:latin typeface="Arial" charset="0"/>
              </a:rPr>
              <a:t>Deze presentatie is voor mensen die kennis willen maken met een </a:t>
            </a:r>
            <a:r>
              <a:rPr lang="nl-NL" sz="1300" dirty="0" err="1">
                <a:latin typeface="Arial" charset="0"/>
              </a:rPr>
              <a:t>Raspberry</a:t>
            </a:r>
            <a:r>
              <a:rPr lang="nl-NL" sz="1300" baseline="0" dirty="0">
                <a:latin typeface="Arial" charset="0"/>
              </a:rPr>
              <a:t> Pi. De </a:t>
            </a:r>
            <a:r>
              <a:rPr lang="nl-NL" sz="1300" baseline="0" dirty="0" err="1">
                <a:latin typeface="Arial" charset="0"/>
              </a:rPr>
              <a:t>Rapsberry</a:t>
            </a:r>
            <a:r>
              <a:rPr lang="nl-NL" sz="1300" baseline="0" dirty="0">
                <a:latin typeface="Arial" charset="0"/>
              </a:rPr>
              <a:t> Pi is eigenlijk een volwaardige computer die ontwikkeld is om kinderen/studenten te leren programmeren. Dit in tegenstelling tot een </a:t>
            </a:r>
            <a:r>
              <a:rPr lang="nl-NL" sz="1300" baseline="0" dirty="0" err="1">
                <a:latin typeface="Arial" charset="0"/>
              </a:rPr>
              <a:t>Arduino</a:t>
            </a:r>
            <a:r>
              <a:rPr lang="nl-NL" sz="1300" baseline="0" dirty="0">
                <a:latin typeface="Arial" charset="0"/>
              </a:rPr>
              <a:t>, dat een feite een micro-controller is, d.w.z. om één ding aan te sturen. Je moet daarvoor </a:t>
            </a:r>
            <a:r>
              <a:rPr lang="nl-NL" sz="1300" baseline="0" dirty="0" err="1">
                <a:latin typeface="Arial" charset="0"/>
              </a:rPr>
              <a:t>programeren</a:t>
            </a:r>
            <a:r>
              <a:rPr lang="nl-NL" sz="1300" baseline="0" dirty="0">
                <a:latin typeface="Arial" charset="0"/>
              </a:rPr>
              <a:t> op een Windows, Linux of Mac computer. De </a:t>
            </a:r>
            <a:r>
              <a:rPr lang="nl-NL" sz="1300" baseline="0" dirty="0" err="1">
                <a:latin typeface="Arial" charset="0"/>
              </a:rPr>
              <a:t>Raspberry</a:t>
            </a:r>
            <a:r>
              <a:rPr lang="nl-NL" sz="1300" baseline="0" dirty="0">
                <a:latin typeface="Arial" charset="0"/>
              </a:rPr>
              <a:t> Pi beschikt ook over een aantal “kant &amp; klaar” pakketjes, waar je zo mee aan de slag kan, zonder over veel kennis te beschikken.</a:t>
            </a:r>
          </a:p>
          <a:p>
            <a:endParaRPr lang="nl-NL" sz="1300" baseline="0" dirty="0">
              <a:latin typeface="Arial" charset="0"/>
            </a:endParaRPr>
          </a:p>
          <a:p>
            <a:r>
              <a:rPr lang="nl-NL" sz="1300" baseline="0" dirty="0">
                <a:latin typeface="Arial" charset="0"/>
              </a:rPr>
              <a:t>De presentatie is gemaakt door Rob van </a:t>
            </a:r>
            <a:r>
              <a:rPr lang="nl-NL" sz="1300" baseline="0" dirty="0" err="1">
                <a:latin typeface="Arial" charset="0"/>
              </a:rPr>
              <a:t>Geuns</a:t>
            </a:r>
            <a:r>
              <a:rPr lang="nl-NL" sz="1300" baseline="0" dirty="0">
                <a:latin typeface="Arial" charset="0"/>
              </a:rPr>
              <a:t>.</a:t>
            </a:r>
            <a:endParaRPr lang="nl-NL" sz="1300" dirty="0">
              <a:latin typeface="Arial" charset="0"/>
            </a:endParaRPr>
          </a:p>
        </p:txBody>
      </p:sp>
      <p:sp>
        <p:nvSpPr>
          <p:cNvPr id="4" name="Tijdelijke aanduiding voor dianummer 3"/>
          <p:cNvSpPr>
            <a:spLocks noGrp="1"/>
          </p:cNvSpPr>
          <p:nvPr>
            <p:ph type="sldNum" sz="quarter" idx="10"/>
          </p:nvPr>
        </p:nvSpPr>
        <p:spPr/>
        <p:txBody>
          <a:bodyPr/>
          <a:lstStyle/>
          <a:p>
            <a:fld id="{6972D071-0B40-410B-85E1-318A56599AD1}" type="slidenum">
              <a:rPr lang="nl-NL" altLang="nl-NL" smtClean="0"/>
              <a:pPr/>
              <a:t>1</a:t>
            </a:fld>
            <a:endParaRPr lang="nl-NL" altLang="nl-NL"/>
          </a:p>
        </p:txBody>
      </p:sp>
    </p:spTree>
    <p:extLst>
      <p:ext uri="{BB962C8B-B14F-4D97-AF65-F5344CB8AC3E}">
        <p14:creationId xmlns:p14="http://schemas.microsoft.com/office/powerpoint/2010/main" val="579839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10</a:t>
            </a:fld>
            <a:endParaRPr lang="nl-NL"/>
          </a:p>
        </p:txBody>
      </p:sp>
    </p:spTree>
    <p:extLst>
      <p:ext uri="{BB962C8B-B14F-4D97-AF65-F5344CB8AC3E}">
        <p14:creationId xmlns:p14="http://schemas.microsoft.com/office/powerpoint/2010/main" val="32880052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11</a:t>
            </a:fld>
            <a:endParaRPr lang="nl-NL"/>
          </a:p>
        </p:txBody>
      </p:sp>
    </p:spTree>
    <p:extLst>
      <p:ext uri="{BB962C8B-B14F-4D97-AF65-F5344CB8AC3E}">
        <p14:creationId xmlns:p14="http://schemas.microsoft.com/office/powerpoint/2010/main" val="32880052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12</a:t>
            </a:fld>
            <a:endParaRPr lang="nl-NL"/>
          </a:p>
        </p:txBody>
      </p:sp>
    </p:spTree>
    <p:extLst>
      <p:ext uri="{BB962C8B-B14F-4D97-AF65-F5344CB8AC3E}">
        <p14:creationId xmlns:p14="http://schemas.microsoft.com/office/powerpoint/2010/main" val="32880052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13</a:t>
            </a:fld>
            <a:endParaRPr lang="nl-NL"/>
          </a:p>
        </p:txBody>
      </p:sp>
    </p:spTree>
    <p:extLst>
      <p:ext uri="{BB962C8B-B14F-4D97-AF65-F5344CB8AC3E}">
        <p14:creationId xmlns:p14="http://schemas.microsoft.com/office/powerpoint/2010/main" val="3288005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14</a:t>
            </a:fld>
            <a:endParaRPr lang="nl-NL"/>
          </a:p>
        </p:txBody>
      </p:sp>
    </p:spTree>
    <p:extLst>
      <p:ext uri="{BB962C8B-B14F-4D97-AF65-F5344CB8AC3E}">
        <p14:creationId xmlns:p14="http://schemas.microsoft.com/office/powerpoint/2010/main" val="32880052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Bij de</a:t>
            </a:r>
            <a:r>
              <a:rPr lang="nl-NL" baseline="0" dirty="0"/>
              <a:t> </a:t>
            </a:r>
            <a:r>
              <a:rPr lang="nl-NL" baseline="0" dirty="0" err="1"/>
              <a:t>Raspberry</a:t>
            </a:r>
            <a:r>
              <a:rPr lang="nl-NL" baseline="0" dirty="0"/>
              <a:t> Pi 3, is er </a:t>
            </a:r>
            <a:r>
              <a:rPr lang="nl-NL" baseline="0" dirty="0" err="1"/>
              <a:t>WifI</a:t>
            </a:r>
            <a:r>
              <a:rPr lang="nl-NL" baseline="0" dirty="0"/>
              <a:t> en Bluetooth toegevoegd</a:t>
            </a:r>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15</a:t>
            </a:fld>
            <a:endParaRPr lang="nl-NL"/>
          </a:p>
        </p:txBody>
      </p:sp>
    </p:spTree>
    <p:extLst>
      <p:ext uri="{BB962C8B-B14F-4D97-AF65-F5344CB8AC3E}">
        <p14:creationId xmlns:p14="http://schemas.microsoft.com/office/powerpoint/2010/main" val="32880052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16</a:t>
            </a:fld>
            <a:endParaRPr lang="nl-NL"/>
          </a:p>
        </p:txBody>
      </p:sp>
    </p:spTree>
    <p:extLst>
      <p:ext uri="{BB962C8B-B14F-4D97-AF65-F5344CB8AC3E}">
        <p14:creationId xmlns:p14="http://schemas.microsoft.com/office/powerpoint/2010/main" val="33082376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Dit is een model Pi 3 model B. Gebruik dit plaatje om de verschillende componenten</a:t>
            </a:r>
            <a:r>
              <a:rPr lang="nl-NL" baseline="0" dirty="0"/>
              <a:t> aan te wijzen.</a:t>
            </a:r>
            <a:endParaRPr lang="nl-NL" dirty="0"/>
          </a:p>
        </p:txBody>
      </p:sp>
      <p:sp>
        <p:nvSpPr>
          <p:cNvPr id="4" name="Tijdelijke aanduiding voor dianummer 3"/>
          <p:cNvSpPr>
            <a:spLocks noGrp="1"/>
          </p:cNvSpPr>
          <p:nvPr>
            <p:ph type="sldNum" sz="quarter" idx="10"/>
          </p:nvPr>
        </p:nvSpPr>
        <p:spPr/>
        <p:txBody>
          <a:bodyPr/>
          <a:lstStyle/>
          <a:p>
            <a:fld id="{E8BF19FD-C606-4545-BDAA-E0ED5C156447}" type="slidenum">
              <a:rPr lang="nl-NL" smtClean="0"/>
              <a:t>17</a:t>
            </a:fld>
            <a:endParaRPr lang="nl-NL"/>
          </a:p>
        </p:txBody>
      </p:sp>
    </p:spTree>
    <p:extLst>
      <p:ext uri="{BB962C8B-B14F-4D97-AF65-F5344CB8AC3E}">
        <p14:creationId xmlns:p14="http://schemas.microsoft.com/office/powerpoint/2010/main" val="40239676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Het is aan te</a:t>
            </a:r>
            <a:r>
              <a:rPr lang="nl-NL" baseline="0" dirty="0"/>
              <a:t> bevelen om voor de nieuwere versies minimaal 2200 mA te gebruiken</a:t>
            </a:r>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18</a:t>
            </a:fld>
            <a:endParaRPr lang="nl-NL"/>
          </a:p>
        </p:txBody>
      </p:sp>
    </p:spTree>
    <p:extLst>
      <p:ext uri="{BB962C8B-B14F-4D97-AF65-F5344CB8AC3E}">
        <p14:creationId xmlns:p14="http://schemas.microsoft.com/office/powerpoint/2010/main" val="10045157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Bij de vorige</a:t>
            </a:r>
            <a:r>
              <a:rPr lang="nl-NL" baseline="0" dirty="0"/>
              <a:t> versies kon men ook een draadloos toetsenbord en muis aansluiten via een Bluetooth zender/ontvanger die je in een </a:t>
            </a:r>
            <a:r>
              <a:rPr lang="nl-NL" baseline="0" dirty="0" err="1"/>
              <a:t>usb</a:t>
            </a:r>
            <a:r>
              <a:rPr lang="nl-NL" baseline="0" dirty="0"/>
              <a:t>-aansluiting stopte. De </a:t>
            </a:r>
            <a:r>
              <a:rPr lang="nl-NL" baseline="0" dirty="0" err="1"/>
              <a:t>Raspberry</a:t>
            </a:r>
            <a:r>
              <a:rPr lang="nl-NL" baseline="0" dirty="0"/>
              <a:t> Pi 3 heeft </a:t>
            </a:r>
            <a:r>
              <a:rPr lang="nl-NL" baseline="0" dirty="0" err="1"/>
              <a:t>bluetooth</a:t>
            </a:r>
            <a:r>
              <a:rPr lang="nl-NL" baseline="0" dirty="0"/>
              <a:t> al standaard aan boord.</a:t>
            </a:r>
            <a:endParaRPr lang="nl-NL" dirty="0"/>
          </a:p>
        </p:txBody>
      </p:sp>
      <p:sp>
        <p:nvSpPr>
          <p:cNvPr id="4" name="Tijdelijke aanduiding voor dianummer 3"/>
          <p:cNvSpPr>
            <a:spLocks noGrp="1"/>
          </p:cNvSpPr>
          <p:nvPr>
            <p:ph type="sldNum" sz="quarter" idx="10"/>
          </p:nvPr>
        </p:nvSpPr>
        <p:spPr/>
        <p:txBody>
          <a:bodyPr/>
          <a:lstStyle/>
          <a:p>
            <a:fld id="{E8BF19FD-C606-4545-BDAA-E0ED5C156447}" type="slidenum">
              <a:rPr lang="nl-NL" smtClean="0"/>
              <a:t>19</a:t>
            </a:fld>
            <a:endParaRPr lang="nl-NL"/>
          </a:p>
        </p:txBody>
      </p:sp>
    </p:spTree>
    <p:extLst>
      <p:ext uri="{BB962C8B-B14F-4D97-AF65-F5344CB8AC3E}">
        <p14:creationId xmlns:p14="http://schemas.microsoft.com/office/powerpoint/2010/main" val="3211815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Wat komt aanbod in de lezing? O.a. Wat een </a:t>
            </a:r>
            <a:r>
              <a:rPr lang="nl-NL" dirty="0" err="1"/>
              <a:t>Raspberry</a:t>
            </a:r>
            <a:r>
              <a:rPr lang="nl-NL" dirty="0"/>
              <a:t> Pi is,</a:t>
            </a:r>
            <a:r>
              <a:rPr lang="nl-NL" baseline="0" dirty="0"/>
              <a:t> de versies, toepassingen en waar de HCC kan helpen.</a:t>
            </a:r>
            <a:endParaRPr lang="nl-NL" dirty="0"/>
          </a:p>
        </p:txBody>
      </p:sp>
      <p:sp>
        <p:nvSpPr>
          <p:cNvPr id="4" name="Tijdelijke aanduiding voor dianummer 3"/>
          <p:cNvSpPr>
            <a:spLocks noGrp="1"/>
          </p:cNvSpPr>
          <p:nvPr>
            <p:ph type="sldNum" sz="quarter" idx="10"/>
          </p:nvPr>
        </p:nvSpPr>
        <p:spPr/>
        <p:txBody>
          <a:bodyPr/>
          <a:lstStyle/>
          <a:p>
            <a:fld id="{6972D071-0B40-410B-85E1-318A56599AD1}" type="slidenum">
              <a:rPr lang="nl-NL" altLang="nl-NL" smtClean="0"/>
              <a:pPr/>
              <a:t>2</a:t>
            </a:fld>
            <a:endParaRPr lang="nl-NL" altLang="nl-NL"/>
          </a:p>
        </p:txBody>
      </p:sp>
    </p:spTree>
    <p:extLst>
      <p:ext uri="{BB962C8B-B14F-4D97-AF65-F5344CB8AC3E}">
        <p14:creationId xmlns:p14="http://schemas.microsoft.com/office/powerpoint/2010/main" val="2873721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Er is ook een </a:t>
            </a:r>
            <a:r>
              <a:rPr lang="nl-NL" dirty="0" err="1"/>
              <a:t>Composiete</a:t>
            </a:r>
            <a:r>
              <a:rPr lang="nl-NL" baseline="0" dirty="0"/>
              <a:t> Video poort aanwezig, alleen de videokwaliteit is slecht</a:t>
            </a:r>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20</a:t>
            </a:fld>
            <a:endParaRPr lang="nl-NL"/>
          </a:p>
        </p:txBody>
      </p:sp>
    </p:spTree>
    <p:extLst>
      <p:ext uri="{BB962C8B-B14F-4D97-AF65-F5344CB8AC3E}">
        <p14:creationId xmlns:p14="http://schemas.microsoft.com/office/powerpoint/2010/main" val="12208299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Met uitbreidingskaartjes,</a:t>
            </a:r>
            <a:r>
              <a:rPr lang="nl-NL" baseline="0" dirty="0"/>
              <a:t> die je op de GPIO van de </a:t>
            </a:r>
            <a:r>
              <a:rPr lang="nl-NL" baseline="0" dirty="0" err="1"/>
              <a:t>Raspberry</a:t>
            </a:r>
            <a:r>
              <a:rPr lang="nl-NL" baseline="0" dirty="0"/>
              <a:t> plaats, krijg je meer mogelijkheden voor het aansturen van andere apparatuur. </a:t>
            </a:r>
          </a:p>
          <a:p>
            <a:r>
              <a:rPr lang="nl-NL" baseline="0" dirty="0"/>
              <a:t>Links een kaartje om een 4 gelijkstroom motoren of 2 stappenmotoren aan te te sturen.</a:t>
            </a:r>
          </a:p>
          <a:p>
            <a:r>
              <a:rPr lang="nl-NL" dirty="0"/>
              <a:t>Rechts de </a:t>
            </a:r>
            <a:r>
              <a:rPr lang="nl-NL" dirty="0" err="1"/>
              <a:t>Razberry</a:t>
            </a:r>
            <a:r>
              <a:rPr lang="nl-NL" dirty="0"/>
              <a:t> voor </a:t>
            </a:r>
            <a:r>
              <a:rPr lang="nl-NL" dirty="0" err="1"/>
              <a:t>z</a:t>
            </a:r>
            <a:r>
              <a:rPr lang="nl-NL" dirty="0"/>
              <a:t>-wave protocol</a:t>
            </a:r>
            <a:r>
              <a:rPr lang="nl-NL" baseline="0" dirty="0"/>
              <a:t>. Je kan hiermee, bijvoorbeeld schakelaars bedienen. In tegenstelling tot Klik-aan-Klik-Uit, is het een 2-weg protocol. Je krijgt informatie terug, bijvoorbeeld het verbruik op een aansluitpunt.</a:t>
            </a:r>
            <a:endParaRPr lang="nl-NL" dirty="0"/>
          </a:p>
        </p:txBody>
      </p:sp>
      <p:sp>
        <p:nvSpPr>
          <p:cNvPr id="4" name="Tijdelijke aanduiding voor dianummer 3"/>
          <p:cNvSpPr>
            <a:spLocks noGrp="1"/>
          </p:cNvSpPr>
          <p:nvPr>
            <p:ph type="sldNum" sz="quarter" idx="10"/>
          </p:nvPr>
        </p:nvSpPr>
        <p:spPr/>
        <p:txBody>
          <a:bodyPr/>
          <a:lstStyle/>
          <a:p>
            <a:fld id="{E8BF19FD-C606-4545-BDAA-E0ED5C156447}" type="slidenum">
              <a:rPr lang="nl-NL" smtClean="0"/>
              <a:t>22</a:t>
            </a:fld>
            <a:endParaRPr lang="nl-NL"/>
          </a:p>
        </p:txBody>
      </p:sp>
    </p:spTree>
    <p:extLst>
      <p:ext uri="{BB962C8B-B14F-4D97-AF65-F5344CB8AC3E}">
        <p14:creationId xmlns:p14="http://schemas.microsoft.com/office/powerpoint/2010/main" val="694110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Zonder software doet elke computer niets, dus</a:t>
            </a:r>
            <a:r>
              <a:rPr lang="nl-NL" baseline="0" dirty="0"/>
              <a:t> ook niet de </a:t>
            </a:r>
            <a:r>
              <a:rPr lang="nl-NL" baseline="0" dirty="0" err="1"/>
              <a:t>Raspberry</a:t>
            </a:r>
            <a:r>
              <a:rPr lang="nl-NL" baseline="0" dirty="0"/>
              <a:t> Pi</a:t>
            </a:r>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23</a:t>
            </a:fld>
            <a:endParaRPr lang="nl-NL"/>
          </a:p>
        </p:txBody>
      </p:sp>
    </p:spTree>
    <p:extLst>
      <p:ext uri="{BB962C8B-B14F-4D97-AF65-F5344CB8AC3E}">
        <p14:creationId xmlns:p14="http://schemas.microsoft.com/office/powerpoint/2010/main" val="8928317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E8BF19FD-C606-4545-BDAA-E0ED5C156447}" type="slidenum">
              <a:rPr lang="nl-NL" smtClean="0"/>
              <a:t>24</a:t>
            </a:fld>
            <a:endParaRPr lang="nl-NL"/>
          </a:p>
        </p:txBody>
      </p:sp>
    </p:spTree>
    <p:extLst>
      <p:ext uri="{BB962C8B-B14F-4D97-AF65-F5344CB8AC3E}">
        <p14:creationId xmlns:p14="http://schemas.microsoft.com/office/powerpoint/2010/main" val="22068392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NOOBS kan je downloaden van internet of</a:t>
            </a:r>
            <a:r>
              <a:rPr lang="nl-NL" baseline="0" dirty="0"/>
              <a:t> meteen mee kopen, als je een </a:t>
            </a:r>
            <a:r>
              <a:rPr lang="nl-NL" baseline="0" dirty="0" err="1"/>
              <a:t>Raspberry</a:t>
            </a:r>
            <a:r>
              <a:rPr lang="nl-NL" baseline="0" dirty="0"/>
              <a:t> Pi koopt. Je kan dan meteen starten. Natuurlijk moet je ook een en ander downloaden, dat gaat soms automatisch, maar soms moet je dat zelf doen.</a:t>
            </a:r>
          </a:p>
          <a:p>
            <a:r>
              <a:rPr lang="nl-NL" baseline="0" dirty="0"/>
              <a:t>Je doet dat met het commando “ </a:t>
            </a:r>
            <a:r>
              <a:rPr lang="nl-NL" dirty="0" err="1"/>
              <a:t>sudo</a:t>
            </a:r>
            <a:r>
              <a:rPr lang="nl-NL" dirty="0"/>
              <a:t> </a:t>
            </a:r>
            <a:r>
              <a:rPr lang="nl-NL" dirty="0" err="1"/>
              <a:t>apt</a:t>
            </a:r>
            <a:r>
              <a:rPr lang="nl-NL" dirty="0"/>
              <a:t>-get update”  en</a:t>
            </a:r>
            <a:r>
              <a:rPr lang="nl-NL" baseline="0" dirty="0"/>
              <a:t> vervolgens met “</a:t>
            </a:r>
            <a:r>
              <a:rPr lang="nl-NL" dirty="0" err="1"/>
              <a:t>sudo</a:t>
            </a:r>
            <a:r>
              <a:rPr lang="nl-NL" dirty="0"/>
              <a:t> </a:t>
            </a:r>
            <a:r>
              <a:rPr lang="nl-NL" dirty="0" err="1"/>
              <a:t>apt</a:t>
            </a:r>
            <a:r>
              <a:rPr lang="nl-NL" dirty="0"/>
              <a:t>-get dist-upgrade” in de </a:t>
            </a:r>
            <a:r>
              <a:rPr lang="nl-NL" dirty="0" err="1"/>
              <a:t>LXTerminal</a:t>
            </a:r>
            <a:r>
              <a:rPr lang="nl-NL" dirty="0"/>
              <a:t> of </a:t>
            </a:r>
            <a:r>
              <a:rPr lang="nl-NL" dirty="0" err="1"/>
              <a:t>command</a:t>
            </a:r>
            <a:r>
              <a:rPr lang="nl-NL" dirty="0"/>
              <a:t> line , zeg maar dos-box</a:t>
            </a:r>
            <a:r>
              <a:rPr lang="nl-NL" baseline="0" dirty="0"/>
              <a:t> </a:t>
            </a:r>
          </a:p>
          <a:p>
            <a:endParaRPr lang="nl-NL" baseline="0" dirty="0"/>
          </a:p>
          <a:p>
            <a:r>
              <a:rPr lang="nl-NL" baseline="0" dirty="0"/>
              <a:t>Zie : </a:t>
            </a:r>
            <a:r>
              <a:rPr lang="nl-NL" baseline="0" dirty="0" err="1"/>
              <a:t>https</a:t>
            </a:r>
            <a:r>
              <a:rPr lang="nl-NL" baseline="0" dirty="0"/>
              <a:t>://</a:t>
            </a:r>
            <a:r>
              <a:rPr lang="nl-NL" baseline="0" dirty="0" err="1"/>
              <a:t>www.raspberrypi.org</a:t>
            </a:r>
            <a:r>
              <a:rPr lang="nl-NL" baseline="0" dirty="0"/>
              <a:t>/</a:t>
            </a:r>
            <a:r>
              <a:rPr lang="nl-NL" baseline="0" dirty="0" err="1"/>
              <a:t>documentation</a:t>
            </a:r>
            <a:r>
              <a:rPr lang="nl-NL" baseline="0" dirty="0"/>
              <a:t>/</a:t>
            </a:r>
            <a:r>
              <a:rPr lang="nl-NL" baseline="0" dirty="0" err="1"/>
              <a:t>raspbian</a:t>
            </a:r>
            <a:r>
              <a:rPr lang="nl-NL" baseline="0" dirty="0"/>
              <a:t>/</a:t>
            </a:r>
            <a:r>
              <a:rPr lang="nl-NL" baseline="0" dirty="0" err="1"/>
              <a:t>updating.md</a:t>
            </a:r>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25</a:t>
            </a:fld>
            <a:endParaRPr lang="nl-NL"/>
          </a:p>
        </p:txBody>
      </p:sp>
    </p:spTree>
    <p:extLst>
      <p:ext uri="{BB962C8B-B14F-4D97-AF65-F5344CB8AC3E}">
        <p14:creationId xmlns:p14="http://schemas.microsoft.com/office/powerpoint/2010/main" val="1052959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meeste</a:t>
            </a:r>
            <a:r>
              <a:rPr lang="nl-NL" baseline="0" dirty="0"/>
              <a:t> gebruikers zullen de Grafische interface gebruiken.</a:t>
            </a:r>
          </a:p>
          <a:p>
            <a:r>
              <a:rPr lang="nl-NL" baseline="0" dirty="0"/>
              <a:t>Gebruikersnaam : pi ; wachtwoord </a:t>
            </a:r>
            <a:r>
              <a:rPr lang="nl-NL" baseline="0" dirty="0" err="1"/>
              <a:t>raspberry</a:t>
            </a:r>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26</a:t>
            </a:fld>
            <a:endParaRPr lang="nl-NL"/>
          </a:p>
        </p:txBody>
      </p:sp>
    </p:spTree>
    <p:extLst>
      <p:ext uri="{BB962C8B-B14F-4D97-AF65-F5344CB8AC3E}">
        <p14:creationId xmlns:p14="http://schemas.microsoft.com/office/powerpoint/2010/main" val="15685376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je wilt starten, kan je als</a:t>
            </a:r>
            <a:r>
              <a:rPr lang="nl-NL" baseline="0" dirty="0"/>
              <a:t> beginner het beste een kant-en-klare set kopen.</a:t>
            </a:r>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27</a:t>
            </a:fld>
            <a:endParaRPr lang="nl-NL"/>
          </a:p>
        </p:txBody>
      </p:sp>
    </p:spTree>
    <p:extLst>
      <p:ext uri="{BB962C8B-B14F-4D97-AF65-F5344CB8AC3E}">
        <p14:creationId xmlns:p14="http://schemas.microsoft.com/office/powerpoint/2010/main" val="460433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Op het internet zijn heel veel toepassingen te vinden, sommige ook met filmpjes erbij.</a:t>
            </a:r>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29</a:t>
            </a:fld>
            <a:endParaRPr lang="nl-NL"/>
          </a:p>
        </p:txBody>
      </p:sp>
    </p:spTree>
    <p:extLst>
      <p:ext uri="{BB962C8B-B14F-4D97-AF65-F5344CB8AC3E}">
        <p14:creationId xmlns:p14="http://schemas.microsoft.com/office/powerpoint/2010/main" val="42309763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Voor deze toepassingen heb je zogenaamde </a:t>
            </a:r>
            <a:r>
              <a:rPr lang="nl-NL" dirty="0" err="1"/>
              <a:t>Domoticz</a:t>
            </a:r>
            <a:r>
              <a:rPr lang="nl-NL" dirty="0"/>
              <a:t> software nodig die je op een SD kaartje zet. Vervolgens</a:t>
            </a:r>
            <a:r>
              <a:rPr lang="nl-NL" baseline="0" dirty="0"/>
              <a:t> kan je een slimmer meter aansluiten via een kabel op de USB-poort van je </a:t>
            </a:r>
            <a:r>
              <a:rPr lang="nl-NL" baseline="0" dirty="0" err="1"/>
              <a:t>Raspberry</a:t>
            </a:r>
            <a:r>
              <a:rPr lang="nl-NL" baseline="0" dirty="0"/>
              <a:t>. Hiervoor moet je in </a:t>
            </a:r>
            <a:r>
              <a:rPr lang="nl-NL" baseline="0" dirty="0" err="1"/>
              <a:t>Domoticz</a:t>
            </a:r>
            <a:r>
              <a:rPr lang="nl-NL" baseline="0" dirty="0"/>
              <a:t>, wel wat instellen.</a:t>
            </a:r>
          </a:p>
          <a:p>
            <a:r>
              <a:rPr lang="nl-NL" baseline="0" dirty="0"/>
              <a:t>Meer informatie op: </a:t>
            </a:r>
            <a:r>
              <a:rPr lang="nl-NL" baseline="0" dirty="0" err="1"/>
              <a:t>https</a:t>
            </a:r>
            <a:r>
              <a:rPr lang="nl-NL" baseline="0" dirty="0"/>
              <a:t>://</a:t>
            </a:r>
            <a:r>
              <a:rPr lang="nl-NL" baseline="0" dirty="0" err="1"/>
              <a:t>www.domoticz.com</a:t>
            </a:r>
            <a:r>
              <a:rPr lang="nl-NL" baseline="0" dirty="0"/>
              <a:t>/</a:t>
            </a:r>
            <a:r>
              <a:rPr lang="nl-NL" baseline="0" dirty="0" err="1"/>
              <a:t>wiki</a:t>
            </a:r>
            <a:r>
              <a:rPr lang="nl-NL" baseline="0" dirty="0"/>
              <a:t>/</a:t>
            </a:r>
            <a:r>
              <a:rPr lang="nl-NL" baseline="0" dirty="0" err="1"/>
              <a:t>Installing_and_running_Domoticz_on_a_Raspberry_PI</a:t>
            </a:r>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30</a:t>
            </a:fld>
            <a:endParaRPr lang="nl-NL"/>
          </a:p>
        </p:txBody>
      </p:sp>
    </p:spTree>
    <p:extLst>
      <p:ext uri="{BB962C8B-B14F-4D97-AF65-F5344CB8AC3E}">
        <p14:creationId xmlns:p14="http://schemas.microsoft.com/office/powerpoint/2010/main" val="30346677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Rechts, </a:t>
            </a:r>
            <a:r>
              <a:rPr lang="nl-NL" dirty="0" err="1"/>
              <a:t>domoticz</a:t>
            </a:r>
            <a:r>
              <a:rPr lang="nl-NL" dirty="0"/>
              <a:t> controle paneel</a:t>
            </a:r>
          </a:p>
          <a:p>
            <a:r>
              <a:rPr lang="nl-NL" dirty="0"/>
              <a:t>Onder: Temperatuur,</a:t>
            </a:r>
            <a:r>
              <a:rPr lang="nl-NL" baseline="0" dirty="0"/>
              <a:t> Licht en Bewegingssensor; Schakelaars, meten ook verbruik. </a:t>
            </a:r>
            <a:r>
              <a:rPr lang="nl-NL" baseline="0" dirty="0" err="1"/>
              <a:t>Razberry</a:t>
            </a:r>
            <a:r>
              <a:rPr lang="nl-NL" baseline="0" dirty="0"/>
              <a:t> </a:t>
            </a:r>
            <a:r>
              <a:rPr lang="nl-NL" baseline="0" dirty="0" err="1"/>
              <a:t>Z</a:t>
            </a:r>
            <a:r>
              <a:rPr lang="nl-NL" baseline="0" dirty="0"/>
              <a:t>-wave kaartje. Het </a:t>
            </a:r>
            <a:r>
              <a:rPr lang="nl-NL" baseline="0" dirty="0" err="1"/>
              <a:t>Z</a:t>
            </a:r>
            <a:r>
              <a:rPr lang="nl-NL" baseline="0" dirty="0"/>
              <a:t>-wave protocol ondersteunt </a:t>
            </a:r>
            <a:r>
              <a:rPr lang="nl-NL" baseline="0" dirty="0" err="1"/>
              <a:t>twee-weg</a:t>
            </a:r>
            <a:r>
              <a:rPr lang="nl-NL" baseline="0" dirty="0"/>
              <a:t> verkeer. Dit in tegenstelling tot Klik-Aan-Klik-Uit. Schakelaar in actie.</a:t>
            </a:r>
          </a:p>
          <a:p>
            <a:r>
              <a:rPr lang="nl-NL" baseline="0" dirty="0"/>
              <a:t>Via </a:t>
            </a:r>
            <a:r>
              <a:rPr lang="nl-NL" baseline="0" dirty="0" err="1"/>
              <a:t>Domoticz</a:t>
            </a:r>
            <a:r>
              <a:rPr lang="nl-NL" baseline="0" dirty="0"/>
              <a:t> en het </a:t>
            </a:r>
            <a:r>
              <a:rPr lang="nl-NL" baseline="0" dirty="0" err="1"/>
              <a:t>Z</a:t>
            </a:r>
            <a:r>
              <a:rPr lang="nl-NL" baseline="0" dirty="0"/>
              <a:t>-wave protocol zijn ook de Philips </a:t>
            </a:r>
            <a:r>
              <a:rPr lang="nl-NL" baseline="0" dirty="0" err="1"/>
              <a:t>Hue</a:t>
            </a:r>
            <a:r>
              <a:rPr lang="nl-NL" baseline="0" dirty="0"/>
              <a:t>-lampen aan te sturen.</a:t>
            </a:r>
            <a:endParaRPr lang="nl-NL" dirty="0"/>
          </a:p>
        </p:txBody>
      </p:sp>
      <p:sp>
        <p:nvSpPr>
          <p:cNvPr id="4" name="Tijdelijke aanduiding voor dianummer 3"/>
          <p:cNvSpPr>
            <a:spLocks noGrp="1"/>
          </p:cNvSpPr>
          <p:nvPr>
            <p:ph type="sldNum" sz="quarter" idx="10"/>
          </p:nvPr>
        </p:nvSpPr>
        <p:spPr/>
        <p:txBody>
          <a:bodyPr/>
          <a:lstStyle/>
          <a:p>
            <a:fld id="{E8BF19FD-C606-4545-BDAA-E0ED5C156447}" type="slidenum">
              <a:rPr lang="nl-NL" smtClean="0"/>
              <a:t>31</a:t>
            </a:fld>
            <a:endParaRPr lang="nl-NL"/>
          </a:p>
        </p:txBody>
      </p:sp>
    </p:spTree>
    <p:extLst>
      <p:ext uri="{BB962C8B-B14F-4D97-AF65-F5344CB8AC3E}">
        <p14:creationId xmlns:p14="http://schemas.microsoft.com/office/powerpoint/2010/main" val="2845049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Het is een klein hobby</a:t>
            </a:r>
            <a:r>
              <a:rPr lang="nl-NL" baseline="0" dirty="0"/>
              <a:t> computer, waarvan het moederbord, het print plaatje waar de meest belangrijke componenten opzitten, net iets groter is dan een Creditkaart. </a:t>
            </a:r>
            <a:r>
              <a:rPr lang="nl-NL" dirty="0"/>
              <a:t>De </a:t>
            </a:r>
            <a:r>
              <a:rPr lang="nl-NL" dirty="0" err="1"/>
              <a:t>Raspberry</a:t>
            </a:r>
            <a:r>
              <a:rPr lang="nl-NL" dirty="0"/>
              <a:t> Pi werd ontwikkeld aan de </a:t>
            </a:r>
            <a:r>
              <a:rPr lang="nl-NL" dirty="0">
                <a:hlinkClick r:id="rId3" tooltip="Universiteit van Cambridge"/>
              </a:rPr>
              <a:t>Universiteit van Cambridge</a:t>
            </a:r>
            <a:r>
              <a:rPr lang="nl-NL" dirty="0"/>
              <a:t> en was bedoeld voor educatieve doeleinden.</a:t>
            </a:r>
            <a:r>
              <a:rPr lang="nl-NL" baseline="30000" dirty="0"/>
              <a:t>[</a:t>
            </a:r>
            <a:r>
              <a:rPr lang="nl-NL" dirty="0"/>
              <a:t> </a:t>
            </a:r>
            <a:endParaRPr lang="nl-NL" baseline="0" dirty="0"/>
          </a:p>
          <a:p>
            <a:endParaRPr lang="nl-NL" baseline="0" dirty="0"/>
          </a:p>
          <a:p>
            <a:r>
              <a:rPr lang="nl-NL" dirty="0"/>
              <a:t>De </a:t>
            </a:r>
            <a:r>
              <a:rPr lang="nl-NL" b="1" dirty="0" err="1"/>
              <a:t>Raspberry</a:t>
            </a:r>
            <a:r>
              <a:rPr lang="nl-NL" b="1" dirty="0"/>
              <a:t> Pi</a:t>
            </a:r>
            <a:r>
              <a:rPr lang="nl-NL" dirty="0"/>
              <a:t> is de naam van diverse singleboardcomputers gebaseerd op een </a:t>
            </a:r>
            <a:r>
              <a:rPr lang="nl-NL" dirty="0">
                <a:hlinkClick r:id="rId4" tooltip="ARM-architectuur"/>
              </a:rPr>
              <a:t>ARM</a:t>
            </a:r>
            <a:r>
              <a:rPr lang="nl-NL" dirty="0"/>
              <a:t>-processor die tegen een minimale prijs worden vervaardigd en verkocht. De productie van de eerste </a:t>
            </a:r>
            <a:r>
              <a:rPr lang="nl-NL" dirty="0" err="1"/>
              <a:t>Raspberry</a:t>
            </a:r>
            <a:r>
              <a:rPr lang="nl-NL" dirty="0"/>
              <a:t> Pi Model B werd op 10 januari 2012 gestart. De naam ARM staat voor </a:t>
            </a:r>
            <a:r>
              <a:rPr lang="nl-NL" i="1" dirty="0" err="1"/>
              <a:t>Acorn</a:t>
            </a:r>
            <a:r>
              <a:rPr lang="nl-NL" i="1" dirty="0"/>
              <a:t> RISC Machine</a:t>
            </a:r>
            <a:r>
              <a:rPr lang="nl-NL" dirty="0"/>
              <a:t>, waarbij RISC een afkorting is van </a:t>
            </a:r>
            <a:r>
              <a:rPr lang="nl-NL" dirty="0">
                <a:hlinkClick r:id="rId5" tooltip="Reduced Instruction Set Computer"/>
              </a:rPr>
              <a:t>Reduced Instruction Set Computer</a:t>
            </a:r>
            <a:r>
              <a:rPr lang="nl-NL" dirty="0"/>
              <a:t>. </a:t>
            </a:r>
          </a:p>
          <a:p>
            <a:endParaRPr lang="nl-NL" dirty="0"/>
          </a:p>
          <a:p>
            <a:r>
              <a:rPr lang="nl-NL" dirty="0" err="1"/>
              <a:t>Acorn</a:t>
            </a:r>
            <a:r>
              <a:rPr lang="nl-NL" dirty="0"/>
              <a:t> produceerde destijds de </a:t>
            </a:r>
            <a:r>
              <a:rPr lang="nl-NL" dirty="0">
                <a:hlinkClick r:id="rId6" tooltip="Acorn BBC"/>
              </a:rPr>
              <a:t>BBC </a:t>
            </a:r>
            <a:r>
              <a:rPr lang="nl-NL" dirty="0" err="1">
                <a:hlinkClick r:id="rId6" tooltip="Acorn BBC"/>
              </a:rPr>
              <a:t>Micro</a:t>
            </a:r>
            <a:r>
              <a:rPr lang="nl-NL" dirty="0" err="1"/>
              <a:t>-computer</a:t>
            </a:r>
            <a:r>
              <a:rPr lang="nl-NL" dirty="0"/>
              <a:t> en gebruikte zoals vele fabrikanten de </a:t>
            </a:r>
            <a:r>
              <a:rPr lang="nl-NL" dirty="0">
                <a:hlinkClick r:id="rId7" tooltip="MOS 6502"/>
              </a:rPr>
              <a:t>6502</a:t>
            </a:r>
            <a:r>
              <a:rPr lang="nl-NL" dirty="0"/>
              <a:t> van </a:t>
            </a:r>
            <a:r>
              <a:rPr lang="nl-NL" dirty="0">
                <a:hlinkClick r:id="rId8" tooltip="MOS Technology"/>
              </a:rPr>
              <a:t>MOS Technology</a:t>
            </a:r>
            <a:r>
              <a:rPr lang="nl-NL" dirty="0"/>
              <a:t>. De ontwerpers van </a:t>
            </a:r>
            <a:r>
              <a:rPr lang="nl-NL" dirty="0" err="1"/>
              <a:t>Acorn</a:t>
            </a:r>
            <a:r>
              <a:rPr lang="nl-NL" dirty="0"/>
              <a:t> realiseerden zich echter destijds al dat het 6502 ontwerp weinig groeipotentieel bezat en niet aan hun eisen voor een nieuw computerplatform kon voldoen. Zodoende gingen ze op zoek naar een andere processor.</a:t>
            </a:r>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3</a:t>
            </a:fld>
            <a:endParaRPr lang="nl-NL"/>
          </a:p>
        </p:txBody>
      </p:sp>
    </p:spTree>
    <p:extLst>
      <p:ext uri="{BB962C8B-B14F-4D97-AF65-F5344CB8AC3E}">
        <p14:creationId xmlns:p14="http://schemas.microsoft.com/office/powerpoint/2010/main" val="6615485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Vergeet niet te vermelden</a:t>
            </a:r>
            <a:r>
              <a:rPr lang="nl-NL" baseline="0" dirty="0"/>
              <a:t> dat </a:t>
            </a:r>
            <a:r>
              <a:rPr lang="nl-NL" baseline="0" dirty="0" err="1"/>
              <a:t>Kodi</a:t>
            </a:r>
            <a:r>
              <a:rPr lang="nl-NL" baseline="0" dirty="0"/>
              <a:t> ook onder Windows en Linux gebruikt kan worden.</a:t>
            </a:r>
          </a:p>
          <a:p>
            <a:r>
              <a:rPr lang="nl-NL" baseline="0" dirty="0"/>
              <a:t>Zie ook: http://</a:t>
            </a:r>
            <a:r>
              <a:rPr lang="nl-NL" baseline="0" dirty="0" err="1"/>
              <a:t>kodi.wiki</a:t>
            </a:r>
            <a:r>
              <a:rPr lang="nl-NL" baseline="0" dirty="0"/>
              <a:t>/view/</a:t>
            </a:r>
            <a:r>
              <a:rPr lang="nl-NL" baseline="0" dirty="0" err="1"/>
              <a:t>raspberry_Pi</a:t>
            </a:r>
            <a:endParaRPr lang="nl-NL" dirty="0"/>
          </a:p>
        </p:txBody>
      </p:sp>
      <p:sp>
        <p:nvSpPr>
          <p:cNvPr id="4" name="Tijdelijke aanduiding voor dianummer 3"/>
          <p:cNvSpPr>
            <a:spLocks noGrp="1"/>
          </p:cNvSpPr>
          <p:nvPr>
            <p:ph type="sldNum" sz="quarter" idx="10"/>
          </p:nvPr>
        </p:nvSpPr>
        <p:spPr/>
        <p:txBody>
          <a:bodyPr/>
          <a:lstStyle/>
          <a:p>
            <a:fld id="{E8BF19FD-C606-4545-BDAA-E0ED5C156447}" type="slidenum">
              <a:rPr lang="nl-NL" smtClean="0"/>
              <a:t>32</a:t>
            </a:fld>
            <a:endParaRPr lang="nl-NL"/>
          </a:p>
        </p:txBody>
      </p:sp>
    </p:spTree>
    <p:extLst>
      <p:ext uri="{BB962C8B-B14F-4D97-AF65-F5344CB8AC3E}">
        <p14:creationId xmlns:p14="http://schemas.microsoft.com/office/powerpoint/2010/main" val="33021010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Programmeren</a:t>
            </a:r>
            <a:r>
              <a:rPr lang="nl-NL" baseline="0" dirty="0"/>
              <a:t> via Python3 of Scratch. </a:t>
            </a:r>
            <a:r>
              <a:rPr lang="nl-NL" baseline="0" dirty="0">
                <a:solidFill>
                  <a:srgbClr val="FF0000"/>
                </a:solidFill>
              </a:rPr>
              <a:t>Deze l</a:t>
            </a:r>
            <a:r>
              <a:rPr lang="nl-NL" baseline="0" dirty="0"/>
              <a:t>aatste is visueel</a:t>
            </a:r>
            <a:endParaRPr lang="nl-NL" dirty="0"/>
          </a:p>
        </p:txBody>
      </p:sp>
      <p:sp>
        <p:nvSpPr>
          <p:cNvPr id="4" name="Tijdelijke aanduiding voor dianummer 3"/>
          <p:cNvSpPr>
            <a:spLocks noGrp="1"/>
          </p:cNvSpPr>
          <p:nvPr>
            <p:ph type="sldNum" sz="quarter" idx="10"/>
          </p:nvPr>
        </p:nvSpPr>
        <p:spPr/>
        <p:txBody>
          <a:bodyPr/>
          <a:lstStyle/>
          <a:p>
            <a:fld id="{E8BF19FD-C606-4545-BDAA-E0ED5C156447}" type="slidenum">
              <a:rPr lang="nl-NL" smtClean="0"/>
              <a:t>33</a:t>
            </a:fld>
            <a:endParaRPr lang="nl-NL"/>
          </a:p>
        </p:txBody>
      </p:sp>
    </p:spTree>
    <p:extLst>
      <p:ext uri="{BB962C8B-B14F-4D97-AF65-F5344CB8AC3E}">
        <p14:creationId xmlns:p14="http://schemas.microsoft.com/office/powerpoint/2010/main" val="33021010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972D071-0B40-410B-85E1-318A56599AD1}" type="slidenum">
              <a:rPr lang="nl-NL" altLang="nl-NL" smtClean="0"/>
              <a:pPr/>
              <a:t>35</a:t>
            </a:fld>
            <a:endParaRPr lang="nl-NL" altLang="nl-NL"/>
          </a:p>
        </p:txBody>
      </p:sp>
    </p:spTree>
    <p:extLst>
      <p:ext uri="{BB962C8B-B14F-4D97-AF65-F5344CB8AC3E}">
        <p14:creationId xmlns:p14="http://schemas.microsoft.com/office/powerpoint/2010/main" val="15969205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972D071-0B40-410B-85E1-318A56599AD1}" type="slidenum">
              <a:rPr lang="nl-NL" altLang="nl-NL" smtClean="0"/>
              <a:pPr/>
              <a:t>37</a:t>
            </a:fld>
            <a:endParaRPr lang="nl-NL" altLang="nl-NL"/>
          </a:p>
        </p:txBody>
      </p:sp>
    </p:spTree>
    <p:extLst>
      <p:ext uri="{BB962C8B-B14F-4D97-AF65-F5344CB8AC3E}">
        <p14:creationId xmlns:p14="http://schemas.microsoft.com/office/powerpoint/2010/main" val="2265491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Eerste generatie</a:t>
            </a:r>
          </a:p>
          <a:p>
            <a:r>
              <a:rPr lang="nl-NL" dirty="0"/>
              <a:t>Bij de introductie in 2012 kwamen een Model A- en een Model B-versie van de </a:t>
            </a:r>
            <a:r>
              <a:rPr lang="nl-NL" dirty="0" err="1"/>
              <a:t>Raspberry</a:t>
            </a:r>
            <a:r>
              <a:rPr lang="nl-NL" dirty="0"/>
              <a:t> Pi op de markt.</a:t>
            </a:r>
          </a:p>
          <a:p>
            <a:r>
              <a:rPr lang="nl-NL" b="1" dirty="0" err="1"/>
              <a:t>Raspberry</a:t>
            </a:r>
            <a:r>
              <a:rPr lang="nl-NL" b="1" dirty="0"/>
              <a:t> Pi A</a:t>
            </a:r>
          </a:p>
          <a:p>
            <a:r>
              <a:rPr lang="nl-NL" dirty="0"/>
              <a:t>De </a:t>
            </a:r>
            <a:r>
              <a:rPr lang="nl-NL" dirty="0" err="1"/>
              <a:t>Raspberry</a:t>
            </a:r>
            <a:r>
              <a:rPr lang="nl-NL" dirty="0"/>
              <a:t> Pi A is opgebouwd rond de </a:t>
            </a:r>
            <a:r>
              <a:rPr lang="nl-NL" dirty="0" err="1"/>
              <a:t>Broadcom</a:t>
            </a:r>
            <a:r>
              <a:rPr lang="nl-NL" dirty="0"/>
              <a:t> BCM2835 </a:t>
            </a:r>
            <a:r>
              <a:rPr lang="nl-NL" dirty="0" err="1"/>
              <a:t>SoC.</a:t>
            </a:r>
            <a:r>
              <a:rPr lang="nl-NL" dirty="0"/>
              <a:t> De </a:t>
            </a:r>
            <a:r>
              <a:rPr lang="nl-NL" dirty="0" err="1"/>
              <a:t>SoC</a:t>
            </a:r>
            <a:r>
              <a:rPr lang="nl-NL" dirty="0"/>
              <a:t> in de Pi A beschikt over een werkgeheugen van 256 </a:t>
            </a:r>
            <a:r>
              <a:rPr lang="nl-NL" dirty="0" err="1"/>
              <a:t>MB.Op</a:t>
            </a:r>
            <a:r>
              <a:rPr lang="nl-NL" dirty="0"/>
              <a:t> de printplaat bevinden zich de volgende aansluitingen:</a:t>
            </a:r>
            <a:r>
              <a:rPr lang="nl-NL" baseline="30000" dirty="0"/>
              <a:t>[</a:t>
            </a:r>
            <a:endParaRPr lang="nl-NL" dirty="0"/>
          </a:p>
          <a:p>
            <a:r>
              <a:rPr lang="nl-NL" dirty="0"/>
              <a:t>een </a:t>
            </a:r>
            <a:r>
              <a:rPr lang="nl-NL" dirty="0">
                <a:hlinkClick r:id="rId3" tooltip="USB-poort"/>
              </a:rPr>
              <a:t>USB-poort</a:t>
            </a:r>
            <a:r>
              <a:rPr lang="nl-NL" dirty="0"/>
              <a:t> en een </a:t>
            </a:r>
            <a:r>
              <a:rPr lang="nl-NL" dirty="0">
                <a:hlinkClick r:id="rId4" tooltip="SD-kaart"/>
              </a:rPr>
              <a:t>SD-slot</a:t>
            </a:r>
            <a:r>
              <a:rPr lang="nl-NL" dirty="0"/>
              <a:t> voor een verwisselbaar </a:t>
            </a:r>
            <a:r>
              <a:rPr lang="nl-NL" dirty="0">
                <a:hlinkClick r:id="rId5" tooltip="Opslagmedium"/>
              </a:rPr>
              <a:t>opslagmedium</a:t>
            </a:r>
            <a:r>
              <a:rPr lang="nl-NL" dirty="0"/>
              <a:t>,</a:t>
            </a:r>
          </a:p>
          <a:p>
            <a:r>
              <a:rPr lang="nl-NL" dirty="0"/>
              <a:t>een </a:t>
            </a:r>
            <a:r>
              <a:rPr lang="nl-NL" dirty="0" err="1"/>
              <a:t>microUSB</a:t>
            </a:r>
            <a:r>
              <a:rPr lang="nl-NL" dirty="0"/>
              <a:t>-poort voor de aansluiting van de </a:t>
            </a:r>
            <a:r>
              <a:rPr lang="nl-NL" dirty="0">
                <a:hlinkClick r:id="rId6" tooltip="Voeding (elektronica)"/>
              </a:rPr>
              <a:t>voeding</a:t>
            </a:r>
            <a:r>
              <a:rPr lang="nl-NL" dirty="0"/>
              <a:t>,</a:t>
            </a:r>
          </a:p>
          <a:p>
            <a:r>
              <a:rPr lang="nl-NL" dirty="0"/>
              <a:t>een </a:t>
            </a:r>
            <a:r>
              <a:rPr lang="nl-NL" dirty="0">
                <a:hlinkClick r:id="rId7" tooltip="HDMI"/>
              </a:rPr>
              <a:t>HDMI</a:t>
            </a:r>
            <a:r>
              <a:rPr lang="nl-NL" dirty="0"/>
              <a:t>- en een </a:t>
            </a:r>
            <a:r>
              <a:rPr lang="nl-NL" dirty="0">
                <a:hlinkClick r:id="rId8" tooltip="CVBS"/>
              </a:rPr>
              <a:t>CVBS</a:t>
            </a:r>
            <a:r>
              <a:rPr lang="nl-NL" dirty="0"/>
              <a:t> composietvideo-aansluiting,</a:t>
            </a:r>
          </a:p>
          <a:p>
            <a:r>
              <a:rPr lang="nl-NL" dirty="0"/>
              <a:t>een 3,5 mm </a:t>
            </a:r>
            <a:r>
              <a:rPr lang="nl-NL" dirty="0">
                <a:hlinkClick r:id="rId9" tooltip="Jackplug"/>
              </a:rPr>
              <a:t>jackplug</a:t>
            </a:r>
            <a:r>
              <a:rPr lang="nl-NL" dirty="0"/>
              <a:t> als audio-uitgang mits CVBS wordt gebruikt,</a:t>
            </a:r>
          </a:p>
          <a:p>
            <a:r>
              <a:rPr lang="nl-NL" dirty="0"/>
              <a:t>een gecombineerde 26-pins </a:t>
            </a:r>
            <a:r>
              <a:rPr lang="nl-NL" dirty="0">
                <a:hlinkClick r:id="rId10" tooltip="GPIO"/>
              </a:rPr>
              <a:t>GPIO</a:t>
            </a:r>
            <a:r>
              <a:rPr lang="nl-NL" dirty="0"/>
              <a:t>/</a:t>
            </a:r>
            <a:r>
              <a:rPr lang="nl-NL" dirty="0">
                <a:hlinkClick r:id="rId11" tooltip="UART (de pagina bestaat niet)"/>
              </a:rPr>
              <a:t>UART</a:t>
            </a:r>
            <a:r>
              <a:rPr lang="nl-NL" dirty="0"/>
              <a:t>/</a:t>
            </a:r>
            <a:r>
              <a:rPr lang="nl-NL" dirty="0">
                <a:hlinkClick r:id="rId12" tooltip="Serial Peripheral Interface"/>
              </a:rPr>
              <a:t>SPI</a:t>
            </a:r>
            <a:r>
              <a:rPr lang="nl-NL" dirty="0"/>
              <a:t>/</a:t>
            </a:r>
            <a:r>
              <a:rPr lang="nl-NL" dirty="0">
                <a:hlinkClick r:id="rId13" tooltip="I2C"/>
              </a:rPr>
              <a:t>I2C</a:t>
            </a:r>
            <a:r>
              <a:rPr lang="nl-NL" dirty="0"/>
              <a:t>-bus,</a:t>
            </a:r>
          </a:p>
          <a:p>
            <a:r>
              <a:rPr lang="nl-NL" dirty="0"/>
              <a:t>een </a:t>
            </a:r>
            <a:r>
              <a:rPr lang="nl-NL" dirty="0">
                <a:hlinkClick r:id="rId14" tooltip="Bus (elektronica)"/>
              </a:rPr>
              <a:t>DSI-bus</a:t>
            </a:r>
            <a:r>
              <a:rPr lang="nl-NL" dirty="0"/>
              <a:t> en een CSI-bus voor het aansluiten van een display en een camera.</a:t>
            </a:r>
          </a:p>
          <a:p>
            <a:endParaRPr lang="nl-NL" b="1" dirty="0"/>
          </a:p>
          <a:p>
            <a:r>
              <a:rPr lang="nl-NL" b="1" dirty="0" err="1"/>
              <a:t>Raspberry</a:t>
            </a:r>
            <a:r>
              <a:rPr lang="nl-NL" b="1" dirty="0"/>
              <a:t> Pi B</a:t>
            </a:r>
          </a:p>
          <a:p>
            <a:r>
              <a:rPr lang="nl-NL" dirty="0"/>
              <a:t>De </a:t>
            </a:r>
            <a:r>
              <a:rPr lang="nl-NL" dirty="0" err="1"/>
              <a:t>Raspberry</a:t>
            </a:r>
            <a:r>
              <a:rPr lang="nl-NL" dirty="0"/>
              <a:t> Pi B heeft de beschikking over een USB 2.0 hub en een 10/100 </a:t>
            </a:r>
            <a:r>
              <a:rPr lang="nl-NL" dirty="0">
                <a:hlinkClick r:id="rId15" tooltip="Mbps"/>
              </a:rPr>
              <a:t>Mbps</a:t>
            </a:r>
            <a:r>
              <a:rPr lang="nl-NL" dirty="0"/>
              <a:t> </a:t>
            </a:r>
            <a:r>
              <a:rPr lang="nl-NL" dirty="0">
                <a:hlinkClick r:id="rId16" tooltip="Ethernet"/>
              </a:rPr>
              <a:t>ethernet</a:t>
            </a:r>
            <a:r>
              <a:rPr lang="nl-NL" dirty="0">
                <a:hlinkClick r:id="rId17" tooltip="Microcontroller"/>
              </a:rPr>
              <a:t>controller</a:t>
            </a:r>
            <a:r>
              <a:rPr lang="nl-NL" dirty="0"/>
              <a:t> door de toevoeging van de LAN9514 microchip op de printplaat.</a:t>
            </a:r>
            <a:r>
              <a:rPr lang="nl-NL" baseline="30000" dirty="0"/>
              <a:t> </a:t>
            </a:r>
            <a:r>
              <a:rPr lang="nl-NL" dirty="0"/>
              <a:t>Door de uitbreiding met de LAN9514-chip kunnen extra USB-poorten en een </a:t>
            </a:r>
            <a:r>
              <a:rPr lang="nl-NL" dirty="0">
                <a:hlinkClick r:id="rId18" tooltip="RJ-45"/>
              </a:rPr>
              <a:t>RJ-45</a:t>
            </a:r>
            <a:r>
              <a:rPr lang="nl-NL" dirty="0"/>
              <a:t>-aansluiting voor een netwerkverbinding aan de printplaat toegevoegd worden. De </a:t>
            </a:r>
            <a:r>
              <a:rPr lang="nl-NL" dirty="0" err="1"/>
              <a:t>Raspberry</a:t>
            </a:r>
            <a:r>
              <a:rPr lang="nl-NL" dirty="0"/>
              <a:t> Pi B beschikt over een werkgeheugen van 512 MB.</a:t>
            </a:r>
          </a:p>
          <a:p>
            <a:endParaRPr lang="nl-NL" b="1" dirty="0"/>
          </a:p>
          <a:p>
            <a:r>
              <a:rPr lang="nl-NL" b="1" dirty="0"/>
              <a:t>Tweede generatie</a:t>
            </a:r>
          </a:p>
          <a:p>
            <a:r>
              <a:rPr lang="nl-NL" dirty="0"/>
              <a:t>In 2014 kwamen de </a:t>
            </a:r>
            <a:r>
              <a:rPr lang="nl-NL" dirty="0" err="1"/>
              <a:t>Raspberry</a:t>
            </a:r>
            <a:r>
              <a:rPr lang="nl-NL" dirty="0"/>
              <a:t> Pi A+ en B+, de </a:t>
            </a:r>
            <a:r>
              <a:rPr lang="nl-NL" dirty="0" err="1"/>
              <a:t>Compute</a:t>
            </a:r>
            <a:r>
              <a:rPr lang="nl-NL" dirty="0"/>
              <a:t> Module en een aantal </a:t>
            </a:r>
            <a:r>
              <a:rPr lang="nl-NL" dirty="0" err="1"/>
              <a:t>addon</a:t>
            </a:r>
            <a:r>
              <a:rPr lang="nl-NL" dirty="0"/>
              <a:t>-boards voor de Pi A+ en Pi B+ op de markt. In de ontwerpen voor de modellen uit deze tweede generatie waren een aantal belangrijke veranderingen doorgevoerd.</a:t>
            </a:r>
          </a:p>
          <a:p>
            <a:endParaRPr lang="nl-NL" b="1" dirty="0"/>
          </a:p>
          <a:p>
            <a:r>
              <a:rPr lang="nl-NL" b="1" dirty="0" err="1"/>
              <a:t>Raspberry</a:t>
            </a:r>
            <a:r>
              <a:rPr lang="nl-NL" b="1" dirty="0"/>
              <a:t> Pi 1 A+ en 1 B+</a:t>
            </a:r>
          </a:p>
          <a:p>
            <a:r>
              <a:rPr lang="nl-NL" dirty="0"/>
              <a:t>Bij de overgang naar de A+- en B+-versies verdween het </a:t>
            </a:r>
            <a:r>
              <a:rPr lang="nl-NL" dirty="0">
                <a:hlinkClick r:id="rId8" tooltip="CVBS"/>
              </a:rPr>
              <a:t>CVBS</a:t>
            </a:r>
            <a:r>
              <a:rPr lang="nl-NL" dirty="0"/>
              <a:t>-chassisdeel van de printplaat en werden de </a:t>
            </a:r>
            <a:r>
              <a:rPr lang="nl-NL" dirty="0" err="1"/>
              <a:t>microUSB</a:t>
            </a:r>
            <a:r>
              <a:rPr lang="nl-NL" dirty="0"/>
              <a:t>-poort en de ingang voor de 3,5 mm </a:t>
            </a:r>
            <a:r>
              <a:rPr lang="nl-NL" dirty="0">
                <a:hlinkClick r:id="rId9" tooltip="Jackplug"/>
              </a:rPr>
              <a:t>jackplug</a:t>
            </a:r>
            <a:r>
              <a:rPr lang="nl-NL" dirty="0"/>
              <a:t> en het CVBS chassisdeel verplaatst naar de zijde waar zich bij Model A alleen de HDMI-aansluiting bevond. Verder werd de </a:t>
            </a:r>
            <a:r>
              <a:rPr lang="nl-NL" dirty="0">
                <a:hlinkClick r:id="rId4" tooltip="SD-kaart"/>
              </a:rPr>
              <a:t>SD-kaart</a:t>
            </a:r>
            <a:r>
              <a:rPr lang="nl-NL" dirty="0"/>
              <a:t> door een </a:t>
            </a:r>
            <a:r>
              <a:rPr lang="nl-NL" dirty="0">
                <a:hlinkClick r:id="rId19" tooltip="MicroSD"/>
              </a:rPr>
              <a:t>microSD-kaart</a:t>
            </a:r>
            <a:r>
              <a:rPr lang="nl-NL" dirty="0"/>
              <a:t> vervangen.</a:t>
            </a:r>
          </a:p>
          <a:p>
            <a:r>
              <a:rPr lang="nl-NL" dirty="0"/>
              <a:t>De 26-pins GPIO-bus aan de rand van de printplaat werd vervangen door een 40-pins GPIO-bus. Ten opzichte van de positie van de 40-pins bus werden vier posities voor de bevestigingsgaten in de printplaat vastgelegd. De </a:t>
            </a:r>
            <a:r>
              <a:rPr lang="nl-NL" dirty="0" err="1"/>
              <a:t>Raspberry</a:t>
            </a:r>
            <a:r>
              <a:rPr lang="nl-NL" dirty="0"/>
              <a:t> Pi B+ kreeg bovendien vier USB-poorten i.p.v. twee en de Pi B+ had een printplaat op </a:t>
            </a:r>
            <a:r>
              <a:rPr lang="nl-NL" dirty="0">
                <a:hlinkClick r:id="rId20" tooltip="Creditcardformaat"/>
              </a:rPr>
              <a:t>creditcardformaat</a:t>
            </a:r>
            <a:r>
              <a:rPr lang="nl-NL" dirty="0"/>
              <a:t>, d.w.z. een iets grotere printplaat dan de nieuwe </a:t>
            </a:r>
            <a:r>
              <a:rPr lang="nl-NL" dirty="0" err="1"/>
              <a:t>Raspberry</a:t>
            </a:r>
            <a:r>
              <a:rPr lang="nl-NL" dirty="0"/>
              <a:t> Pi A+.</a:t>
            </a:r>
          </a:p>
          <a:p>
            <a:endParaRPr lang="nl-NL" b="1" dirty="0"/>
          </a:p>
          <a:p>
            <a:r>
              <a:rPr lang="nl-NL" b="1" dirty="0"/>
              <a:t>HAT en </a:t>
            </a:r>
            <a:r>
              <a:rPr lang="nl-NL" b="1" dirty="0" err="1"/>
              <a:t>addon</a:t>
            </a:r>
            <a:r>
              <a:rPr lang="nl-NL" b="1" dirty="0"/>
              <a:t>-boards</a:t>
            </a:r>
          </a:p>
          <a:p>
            <a:r>
              <a:rPr lang="nl-NL" dirty="0"/>
              <a:t>De functies van de pennen van de 40-pins GPIO-bus en de posities van de bevestigingsgaten in de printplaat werden bij de introductie van de Pi A+ en B+ gestandaardiseerd. Hierdoor werd de ontwikkeling van </a:t>
            </a:r>
            <a:r>
              <a:rPr lang="nl-NL" b="1" i="1" dirty="0"/>
              <a:t>H</a:t>
            </a:r>
            <a:r>
              <a:rPr lang="nl-NL" i="1" dirty="0"/>
              <a:t>ardware </a:t>
            </a:r>
            <a:r>
              <a:rPr lang="nl-NL" b="1" i="1" dirty="0" err="1"/>
              <a:t>A</a:t>
            </a:r>
            <a:r>
              <a:rPr lang="nl-NL" i="1" dirty="0" err="1"/>
              <a:t>ttached</a:t>
            </a:r>
            <a:r>
              <a:rPr lang="nl-NL" i="1" dirty="0"/>
              <a:t> on </a:t>
            </a:r>
            <a:r>
              <a:rPr lang="nl-NL" b="1" i="1" dirty="0"/>
              <a:t>T</a:t>
            </a:r>
            <a:r>
              <a:rPr lang="nl-NL" i="1" dirty="0"/>
              <a:t>op</a:t>
            </a:r>
            <a:r>
              <a:rPr lang="nl-NL" dirty="0"/>
              <a:t> (HAT) en het ontwerpen van verschillende behuizingen voor de nieuwe systemen gemakkelijker.</a:t>
            </a:r>
          </a:p>
          <a:p>
            <a:pPr marL="0" marR="0" indent="0" algn="l" defTabSz="914400" rtl="0" eaLnBrk="1" fontAlgn="auto" latinLnBrk="0" hangingPunct="1">
              <a:lnSpc>
                <a:spcPct val="100000"/>
              </a:lnSpc>
              <a:spcBef>
                <a:spcPts val="0"/>
              </a:spcBef>
              <a:spcAft>
                <a:spcPts val="0"/>
              </a:spcAft>
              <a:buClrTx/>
              <a:buSzTx/>
              <a:buFontTx/>
              <a:buNone/>
              <a:tabLst/>
              <a:defRPr/>
            </a:pPr>
            <a:endParaRPr lang="nl-NL" b="1" dirty="0"/>
          </a:p>
          <a:p>
            <a:pPr marL="0" marR="0" indent="0" algn="l" defTabSz="914400" rtl="0" eaLnBrk="1" fontAlgn="auto" latinLnBrk="0" hangingPunct="1">
              <a:lnSpc>
                <a:spcPct val="100000"/>
              </a:lnSpc>
              <a:spcBef>
                <a:spcPts val="0"/>
              </a:spcBef>
              <a:spcAft>
                <a:spcPts val="0"/>
              </a:spcAft>
              <a:buClrTx/>
              <a:buSzTx/>
              <a:buFontTx/>
              <a:buNone/>
              <a:tabLst/>
              <a:defRPr/>
            </a:pPr>
            <a:r>
              <a:rPr lang="nl-NL" b="1" dirty="0"/>
              <a:t>Derde generatie</a:t>
            </a:r>
          </a:p>
          <a:p>
            <a:r>
              <a:rPr lang="nl-NL" dirty="0"/>
              <a:t>In 2015 kwamen de </a:t>
            </a:r>
            <a:r>
              <a:rPr lang="nl-NL" dirty="0" err="1"/>
              <a:t>Raspberry</a:t>
            </a:r>
            <a:r>
              <a:rPr lang="nl-NL" dirty="0"/>
              <a:t> Pi 2 B, of kortweg </a:t>
            </a:r>
            <a:r>
              <a:rPr lang="nl-NL" dirty="0" err="1"/>
              <a:t>RPi</a:t>
            </a:r>
            <a:r>
              <a:rPr lang="nl-NL" dirty="0"/>
              <a:t> 2, en de </a:t>
            </a:r>
            <a:r>
              <a:rPr lang="nl-NL" dirty="0" err="1"/>
              <a:t>Raspberry</a:t>
            </a:r>
            <a:r>
              <a:rPr lang="nl-NL" dirty="0"/>
              <a:t> Pi Zero uit.</a:t>
            </a:r>
            <a:r>
              <a:rPr lang="nl-NL" baseline="30000" dirty="0"/>
              <a:t>[</a:t>
            </a:r>
            <a:r>
              <a:rPr lang="nl-NL" dirty="0"/>
              <a:t>In maart 2016 werd de </a:t>
            </a:r>
            <a:r>
              <a:rPr lang="nl-NL" dirty="0" err="1"/>
              <a:t>RPi</a:t>
            </a:r>
            <a:r>
              <a:rPr lang="nl-NL" dirty="0"/>
              <a:t> 2 opgevolgd door de </a:t>
            </a:r>
            <a:r>
              <a:rPr lang="nl-NL" dirty="0" err="1"/>
              <a:t>RPi</a:t>
            </a:r>
            <a:r>
              <a:rPr lang="nl-NL" dirty="0"/>
              <a:t> 3.</a:t>
            </a:r>
          </a:p>
          <a:p>
            <a:r>
              <a:rPr lang="nl-NL" b="1" dirty="0" err="1"/>
              <a:t>Raspberry</a:t>
            </a:r>
            <a:r>
              <a:rPr lang="nl-NL" b="1" dirty="0"/>
              <a:t> Pi 2</a:t>
            </a:r>
          </a:p>
          <a:p>
            <a:r>
              <a:rPr lang="nl-NL" dirty="0"/>
              <a:t>Het verschil tussen de eerdere B+ en de 2 B zit in de </a:t>
            </a:r>
            <a:r>
              <a:rPr lang="nl-NL" dirty="0" err="1"/>
              <a:t>Broadcom</a:t>
            </a:r>
            <a:r>
              <a:rPr lang="nl-NL" dirty="0"/>
              <a:t> BCM2836 </a:t>
            </a:r>
            <a:r>
              <a:rPr lang="nl-NL" dirty="0" err="1"/>
              <a:t>SoC</a:t>
            </a:r>
            <a:r>
              <a:rPr lang="nl-NL" dirty="0"/>
              <a:t> die de BCM2835 vervangt die in alle eerdere modellen gebruikt </a:t>
            </a:r>
            <a:r>
              <a:rPr lang="nl-NL" dirty="0" err="1"/>
              <a:t>wordt.De</a:t>
            </a:r>
            <a:r>
              <a:rPr lang="nl-NL" dirty="0"/>
              <a:t> nieuwe </a:t>
            </a:r>
            <a:r>
              <a:rPr lang="nl-NL" dirty="0" err="1"/>
              <a:t>Broadcom</a:t>
            </a:r>
            <a:r>
              <a:rPr lang="nl-NL" dirty="0"/>
              <a:t> processor is opgebouwd rond een ARM Cortex-A7 </a:t>
            </a:r>
            <a:r>
              <a:rPr lang="nl-NL" dirty="0">
                <a:hlinkClick r:id="rId21" tooltip="Multikernprocessor"/>
              </a:rPr>
              <a:t>quad-core CPU</a:t>
            </a:r>
            <a:r>
              <a:rPr lang="nl-NL" dirty="0"/>
              <a:t> en beschikt over een werkgeheugen van 1 GB. Bovendien heeft de Cortex-A7 in de Pi 2 een ARMv7 </a:t>
            </a:r>
            <a:r>
              <a:rPr lang="nl-NL" dirty="0">
                <a:hlinkClick r:id="rId22" tooltip="Processorarchitectuur"/>
              </a:rPr>
              <a:t>processorarchitectuur</a:t>
            </a:r>
            <a:r>
              <a:rPr lang="nl-NL" dirty="0"/>
              <a:t> tegenover de ARMv6 architectuur van de ARM1176-processor die in de </a:t>
            </a:r>
            <a:r>
              <a:rPr lang="nl-NL" dirty="0" err="1"/>
              <a:t>SoC</a:t>
            </a:r>
            <a:r>
              <a:rPr lang="nl-NL" dirty="0"/>
              <a:t> van de Pi B+ zit.</a:t>
            </a:r>
          </a:p>
          <a:p>
            <a:endParaRPr lang="nl-NL" b="1" dirty="0"/>
          </a:p>
          <a:p>
            <a:r>
              <a:rPr lang="nl-NL" b="1" dirty="0" err="1"/>
              <a:t>Raspberry</a:t>
            </a:r>
            <a:r>
              <a:rPr lang="nl-NL" b="1" dirty="0"/>
              <a:t> Pi Zero</a:t>
            </a:r>
          </a:p>
          <a:p>
            <a:r>
              <a:rPr lang="nl-NL" dirty="0"/>
              <a:t>De printplaat van de </a:t>
            </a:r>
            <a:r>
              <a:rPr lang="nl-NL" dirty="0" err="1"/>
              <a:t>Raspberry</a:t>
            </a:r>
            <a:r>
              <a:rPr lang="nl-NL" dirty="0"/>
              <a:t> Pi Zero is aanzienlijk kleiner dan die van de Pi A en de Pi A+. De Pi Zero kan als de snelle, zuinige en goedkope opvolger van de Pi A+ beschouwd worden omdat zijn BCM2835 chip op een klokfrequentie van 1 </a:t>
            </a:r>
            <a:r>
              <a:rPr lang="nl-NL" dirty="0" err="1"/>
              <a:t>Ghz</a:t>
            </a:r>
            <a:r>
              <a:rPr lang="nl-NL" dirty="0"/>
              <a:t> draait en omdat hij beschikt over 512 MB werkgeheugen. De Pi Zero beschikt over een mini HDMI-aansluiting, twee </a:t>
            </a:r>
            <a:r>
              <a:rPr lang="nl-NL" dirty="0" err="1"/>
              <a:t>microUSB</a:t>
            </a:r>
            <a:r>
              <a:rPr lang="nl-NL" dirty="0"/>
              <a:t>-aansluitingen, waarvan er een voor de voeding gebruikt wordt, een 40-pins GPIO-aansluiting, een pad voor een composiet video uitgang en sinds V1.3 een CSI-bus voor het aansluiten van een camera.</a:t>
            </a:r>
          </a:p>
          <a:p>
            <a:endParaRPr lang="nl-NL" b="1" dirty="0"/>
          </a:p>
          <a:p>
            <a:r>
              <a:rPr lang="nl-NL" b="1" dirty="0" err="1"/>
              <a:t>Raspberry</a:t>
            </a:r>
            <a:r>
              <a:rPr lang="nl-NL" b="1" dirty="0"/>
              <a:t> Pi 3</a:t>
            </a:r>
          </a:p>
          <a:p>
            <a:r>
              <a:rPr lang="nl-NL" dirty="0"/>
              <a:t>De </a:t>
            </a:r>
            <a:r>
              <a:rPr lang="nl-NL" dirty="0" err="1"/>
              <a:t>RPi</a:t>
            </a:r>
            <a:r>
              <a:rPr lang="nl-NL" dirty="0"/>
              <a:t> 3 is de snelle opvolger van de RPi2 die op een BCM2837 </a:t>
            </a:r>
            <a:r>
              <a:rPr lang="nl-NL" dirty="0" err="1"/>
              <a:t>SoC</a:t>
            </a:r>
            <a:r>
              <a:rPr lang="nl-NL" dirty="0"/>
              <a:t> met een 1,2 GHz 32/64-bit quad </a:t>
            </a:r>
            <a:r>
              <a:rPr lang="nl-NL" dirty="0" err="1"/>
              <a:t>core</a:t>
            </a:r>
            <a:r>
              <a:rPr lang="nl-NL" dirty="0"/>
              <a:t> processor draait. De quad </a:t>
            </a:r>
            <a:r>
              <a:rPr lang="nl-NL" dirty="0" err="1"/>
              <a:t>core</a:t>
            </a:r>
            <a:r>
              <a:rPr lang="nl-NL" dirty="0"/>
              <a:t> ARMv7 Cortex-A7 processor in de </a:t>
            </a:r>
            <a:r>
              <a:rPr lang="nl-NL" dirty="0" err="1"/>
              <a:t>RPi</a:t>
            </a:r>
            <a:r>
              <a:rPr lang="nl-NL" dirty="0"/>
              <a:t> 2 is in de </a:t>
            </a:r>
            <a:r>
              <a:rPr lang="nl-NL" dirty="0" err="1"/>
              <a:t>RPi</a:t>
            </a:r>
            <a:r>
              <a:rPr lang="nl-NL" dirty="0"/>
              <a:t> 3 vervangen door een quad </a:t>
            </a:r>
            <a:r>
              <a:rPr lang="nl-NL" dirty="0" err="1"/>
              <a:t>core</a:t>
            </a:r>
            <a:r>
              <a:rPr lang="nl-NL" dirty="0"/>
              <a:t> ARMv8 Cortex-A53. Bovendien is de </a:t>
            </a:r>
            <a:r>
              <a:rPr lang="nl-NL" dirty="0" err="1"/>
              <a:t>Broadcom</a:t>
            </a:r>
            <a:r>
              <a:rPr lang="nl-NL" dirty="0"/>
              <a:t> BCM43438 </a:t>
            </a:r>
            <a:r>
              <a:rPr lang="nl-NL" dirty="0">
                <a:hlinkClick r:id="rId23" tooltip="Microchip"/>
              </a:rPr>
              <a:t>microchip</a:t>
            </a:r>
            <a:r>
              <a:rPr lang="nl-NL" dirty="0"/>
              <a:t> toegevoegd die de </a:t>
            </a:r>
            <a:r>
              <a:rPr lang="nl-NL" dirty="0" err="1"/>
              <a:t>RPi</a:t>
            </a:r>
            <a:r>
              <a:rPr lang="nl-NL" dirty="0"/>
              <a:t> 3 van een </a:t>
            </a:r>
            <a:r>
              <a:rPr lang="nl-NL" dirty="0">
                <a:hlinkClick r:id="rId24" tooltip="Wi-Fi"/>
              </a:rPr>
              <a:t>Wi-Fi</a:t>
            </a:r>
            <a:r>
              <a:rPr lang="nl-NL" dirty="0"/>
              <a:t> 802.11n 2,4 GHz en een </a:t>
            </a:r>
            <a:r>
              <a:rPr lang="nl-NL" dirty="0">
                <a:hlinkClick r:id="rId25" tooltip="Bluetooth"/>
              </a:rPr>
              <a:t>Bluetooth</a:t>
            </a:r>
            <a:r>
              <a:rPr lang="nl-NL" dirty="0"/>
              <a:t> 4.1 Low Energy (BLE) verbinding voorziet.</a:t>
            </a:r>
          </a:p>
          <a:p>
            <a:endParaRPr lang="nl-NL" dirty="0"/>
          </a:p>
          <a:p>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4</a:t>
            </a:fld>
            <a:endParaRPr lang="nl-NL"/>
          </a:p>
        </p:txBody>
      </p:sp>
    </p:spTree>
    <p:extLst>
      <p:ext uri="{BB962C8B-B14F-4D97-AF65-F5344CB8AC3E}">
        <p14:creationId xmlns:p14="http://schemas.microsoft.com/office/powerpoint/2010/main" val="1517664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Om met de </a:t>
            </a:r>
            <a:r>
              <a:rPr lang="nl-NL" dirty="0" err="1"/>
              <a:t>Raspberry</a:t>
            </a:r>
            <a:r>
              <a:rPr lang="nl-NL" dirty="0"/>
              <a:t> Pi aan de slag te gaan heb je minimaal een aantal accessoires nodig, namelijk een behuizing</a:t>
            </a:r>
            <a:r>
              <a:rPr lang="nl-NL" baseline="0" dirty="0"/>
              <a:t> en een voeding. Wil je meer doen, dan zijn er tegenwoordig een aantal accessoires te koop. </a:t>
            </a:r>
            <a:r>
              <a:rPr lang="nl-NL" dirty="0"/>
              <a:t> Onder andere camera modules, HAT-boards, </a:t>
            </a:r>
            <a:r>
              <a:rPr lang="nl-NL" dirty="0" err="1"/>
              <a:t>touch</a:t>
            </a:r>
            <a:r>
              <a:rPr lang="nl-NL" dirty="0"/>
              <a:t> </a:t>
            </a:r>
            <a:r>
              <a:rPr lang="nl-NL" dirty="0" err="1"/>
              <a:t>screens</a:t>
            </a:r>
            <a:r>
              <a:rPr lang="nl-NL" dirty="0"/>
              <a:t> etc.</a:t>
            </a:r>
            <a:r>
              <a:rPr lang="nl-NL" baseline="0" dirty="0"/>
              <a:t> Accessoires zijn afkomstig van verschillende leveranciers, zoals </a:t>
            </a:r>
            <a:r>
              <a:rPr lang="nl-NL" baseline="0" dirty="0" err="1"/>
              <a:t>Adafruit</a:t>
            </a:r>
            <a:r>
              <a:rPr lang="nl-NL" baseline="0" dirty="0"/>
              <a:t> en anderen.</a:t>
            </a:r>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5</a:t>
            </a:fld>
            <a:endParaRPr lang="nl-NL"/>
          </a:p>
        </p:txBody>
      </p:sp>
    </p:spTree>
    <p:extLst>
      <p:ext uri="{BB962C8B-B14F-4D97-AF65-F5344CB8AC3E}">
        <p14:creationId xmlns:p14="http://schemas.microsoft.com/office/powerpoint/2010/main" val="1566976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Wat zit er nu op de printplaat van een </a:t>
            </a:r>
            <a:r>
              <a:rPr lang="nl-NL" dirty="0" err="1"/>
              <a:t>Raspberry</a:t>
            </a:r>
            <a:r>
              <a:rPr lang="nl-NL" dirty="0"/>
              <a:t> Pi?</a:t>
            </a:r>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6</a:t>
            </a:fld>
            <a:endParaRPr lang="nl-NL"/>
          </a:p>
        </p:txBody>
      </p:sp>
    </p:spTree>
    <p:extLst>
      <p:ext uri="{BB962C8B-B14F-4D97-AF65-F5344CB8AC3E}">
        <p14:creationId xmlns:p14="http://schemas.microsoft.com/office/powerpoint/2010/main" val="16301627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7</a:t>
            </a:fld>
            <a:endParaRPr lang="nl-NL"/>
          </a:p>
        </p:txBody>
      </p:sp>
    </p:spTree>
    <p:extLst>
      <p:ext uri="{BB962C8B-B14F-4D97-AF65-F5344CB8AC3E}">
        <p14:creationId xmlns:p14="http://schemas.microsoft.com/office/powerpoint/2010/main" val="3308237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8</a:t>
            </a:fld>
            <a:endParaRPr lang="nl-NL"/>
          </a:p>
        </p:txBody>
      </p:sp>
    </p:spTree>
    <p:extLst>
      <p:ext uri="{BB962C8B-B14F-4D97-AF65-F5344CB8AC3E}">
        <p14:creationId xmlns:p14="http://schemas.microsoft.com/office/powerpoint/2010/main" val="3288005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AB5A205-05FE-45DD-A8A1-7CC223937F57}" type="slidenum">
              <a:rPr lang="nl-NL" smtClean="0"/>
              <a:t>9</a:t>
            </a:fld>
            <a:endParaRPr lang="nl-NL"/>
          </a:p>
        </p:txBody>
      </p:sp>
    </p:spTree>
    <p:extLst>
      <p:ext uri="{BB962C8B-B14F-4D97-AF65-F5344CB8AC3E}">
        <p14:creationId xmlns:p14="http://schemas.microsoft.com/office/powerpoint/2010/main" val="32880052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dirty="0"/>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p>
            <a:fld id="{47ACADCE-AA56-4C5C-800C-3E7BA8621B0F}" type="datetime1">
              <a:rPr lang="nl-NL" smtClean="0"/>
              <a:t>15-11-2016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5E5EDFD-14BF-4B47-9D49-809D15453456}" type="slidenum">
              <a:rPr lang="nl-NL" smtClean="0"/>
              <a:t>‹nr.›</a:t>
            </a:fld>
            <a:endParaRPr lang="nl-NL"/>
          </a:p>
        </p:txBody>
      </p:sp>
    </p:spTree>
    <p:extLst>
      <p:ext uri="{BB962C8B-B14F-4D97-AF65-F5344CB8AC3E}">
        <p14:creationId xmlns:p14="http://schemas.microsoft.com/office/powerpoint/2010/main" val="2234980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FC6656E6-8A92-4A5A-A169-B6CEFD09B85A}" type="datetime1">
              <a:rPr lang="nl-NL" smtClean="0"/>
              <a:t>15-11-2016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5E5EDFD-14BF-4B47-9D49-809D15453456}" type="slidenum">
              <a:rPr lang="nl-NL" smtClean="0"/>
              <a:t>‹nr.›</a:t>
            </a:fld>
            <a:endParaRPr lang="nl-NL"/>
          </a:p>
        </p:txBody>
      </p:sp>
    </p:spTree>
    <p:extLst>
      <p:ext uri="{BB962C8B-B14F-4D97-AF65-F5344CB8AC3E}">
        <p14:creationId xmlns:p14="http://schemas.microsoft.com/office/powerpoint/2010/main" val="2032629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534A7858-4155-4E6B-B197-CF406F7C115A}" type="datetime1">
              <a:rPr lang="nl-NL" smtClean="0"/>
              <a:t>15-11-2016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5E5EDFD-14BF-4B47-9D49-809D15453456}" type="slidenum">
              <a:rPr lang="nl-NL" smtClean="0"/>
              <a:t>‹nr.›</a:t>
            </a:fld>
            <a:endParaRPr lang="nl-NL"/>
          </a:p>
        </p:txBody>
      </p:sp>
    </p:spTree>
    <p:extLst>
      <p:ext uri="{BB962C8B-B14F-4D97-AF65-F5344CB8AC3E}">
        <p14:creationId xmlns:p14="http://schemas.microsoft.com/office/powerpoint/2010/main" val="14200987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el en objec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10285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Klik om de stijl te bewerken</a:t>
            </a:r>
          </a:p>
        </p:txBody>
      </p:sp>
      <p:sp>
        <p:nvSpPr>
          <p:cNvPr id="3" name="Tijdelijke aanduiding voor inhoud 2"/>
          <p:cNvSpPr>
            <a:spLocks noGrp="1"/>
          </p:cNvSpPr>
          <p:nvPr>
            <p:ph idx="1"/>
          </p:nvPr>
        </p:nvSpPr>
        <p:spPr/>
        <p:txBody>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p>
            <a:fld id="{05981608-286D-4093-8D76-10FAFB0CFF8F}" type="datetime1">
              <a:rPr lang="nl-NL" smtClean="0"/>
              <a:t>15-11-2016</a:t>
            </a:fld>
            <a:endParaRPr lang="nl-NL" dirty="0"/>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5E5EDFD-14BF-4B47-9D49-809D15453456}" type="slidenum">
              <a:rPr lang="nl-NL" smtClean="0"/>
              <a:t>‹nr.›</a:t>
            </a:fld>
            <a:endParaRPr lang="nl-NL" dirty="0"/>
          </a:p>
        </p:txBody>
      </p:sp>
    </p:spTree>
    <p:extLst>
      <p:ext uri="{BB962C8B-B14F-4D97-AF65-F5344CB8AC3E}">
        <p14:creationId xmlns:p14="http://schemas.microsoft.com/office/powerpoint/2010/main" val="2831110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A9148568-83F1-4831-AEE1-73A23845D938}" type="datetime1">
              <a:rPr lang="nl-NL" smtClean="0"/>
              <a:t>15-11-2016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5E5EDFD-14BF-4B47-9D49-809D15453456}" type="slidenum">
              <a:rPr lang="nl-NL" smtClean="0"/>
              <a:t>‹nr.›</a:t>
            </a:fld>
            <a:endParaRPr lang="nl-NL"/>
          </a:p>
        </p:txBody>
      </p:sp>
    </p:spTree>
    <p:extLst>
      <p:ext uri="{BB962C8B-B14F-4D97-AF65-F5344CB8AC3E}">
        <p14:creationId xmlns:p14="http://schemas.microsoft.com/office/powerpoint/2010/main" val="2994091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FB91BB33-FA08-4510-8CF9-37AEC7745375}" type="datetime1">
              <a:rPr lang="nl-NL" smtClean="0"/>
              <a:t>15-11-2016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5E5EDFD-14BF-4B47-9D49-809D15453456}" type="slidenum">
              <a:rPr lang="nl-NL" smtClean="0"/>
              <a:t>‹nr.›</a:t>
            </a:fld>
            <a:endParaRPr lang="nl-NL"/>
          </a:p>
        </p:txBody>
      </p:sp>
    </p:spTree>
    <p:extLst>
      <p:ext uri="{BB962C8B-B14F-4D97-AF65-F5344CB8AC3E}">
        <p14:creationId xmlns:p14="http://schemas.microsoft.com/office/powerpoint/2010/main" val="655522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F377FAF4-C088-4494-82FF-C2F1A2EA06CC}" type="datetime1">
              <a:rPr lang="nl-NL" smtClean="0"/>
              <a:t>15-11-2016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5E5EDFD-14BF-4B47-9D49-809D15453456}" type="slidenum">
              <a:rPr lang="nl-NL" smtClean="0"/>
              <a:t>‹nr.›</a:t>
            </a:fld>
            <a:endParaRPr lang="nl-NL"/>
          </a:p>
        </p:txBody>
      </p:sp>
    </p:spTree>
    <p:extLst>
      <p:ext uri="{BB962C8B-B14F-4D97-AF65-F5344CB8AC3E}">
        <p14:creationId xmlns:p14="http://schemas.microsoft.com/office/powerpoint/2010/main" val="4211545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766916EB-D88F-46BE-B7E1-AFB313A1B698}" type="datetime1">
              <a:rPr lang="nl-NL" smtClean="0"/>
              <a:t>15-11-2016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5E5EDFD-14BF-4B47-9D49-809D15453456}" type="slidenum">
              <a:rPr lang="nl-NL" smtClean="0"/>
              <a:t>‹nr.›</a:t>
            </a:fld>
            <a:endParaRPr lang="nl-NL"/>
          </a:p>
        </p:txBody>
      </p:sp>
    </p:spTree>
    <p:extLst>
      <p:ext uri="{BB962C8B-B14F-4D97-AF65-F5344CB8AC3E}">
        <p14:creationId xmlns:p14="http://schemas.microsoft.com/office/powerpoint/2010/main" val="2409543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A92F9CF8-FF8B-4460-913C-0495492EF9C7}" type="datetime1">
              <a:rPr lang="nl-NL" smtClean="0"/>
              <a:t>15-11-2016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5E5EDFD-14BF-4B47-9D49-809D15453456}" type="slidenum">
              <a:rPr lang="nl-NL" smtClean="0"/>
              <a:t>‹nr.›</a:t>
            </a:fld>
            <a:endParaRPr lang="nl-NL"/>
          </a:p>
        </p:txBody>
      </p:sp>
    </p:spTree>
    <p:extLst>
      <p:ext uri="{BB962C8B-B14F-4D97-AF65-F5344CB8AC3E}">
        <p14:creationId xmlns:p14="http://schemas.microsoft.com/office/powerpoint/2010/main" val="216824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6F88235D-02AF-4224-BA80-712C96AA44B4}" type="datetime1">
              <a:rPr lang="nl-NL" smtClean="0"/>
              <a:t>15-11-2016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5E5EDFD-14BF-4B47-9D49-809D15453456}" type="slidenum">
              <a:rPr lang="nl-NL" smtClean="0"/>
              <a:t>‹nr.›</a:t>
            </a:fld>
            <a:endParaRPr lang="nl-NL"/>
          </a:p>
        </p:txBody>
      </p:sp>
    </p:spTree>
    <p:extLst>
      <p:ext uri="{BB962C8B-B14F-4D97-AF65-F5344CB8AC3E}">
        <p14:creationId xmlns:p14="http://schemas.microsoft.com/office/powerpoint/2010/main" val="891066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3092AC9-BD49-4772-A386-D533F58EFDDE}" type="datetime1">
              <a:rPr lang="nl-NL" smtClean="0"/>
              <a:t>15-11-2016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5E5EDFD-14BF-4B47-9D49-809D15453456}" type="slidenum">
              <a:rPr lang="nl-NL" smtClean="0"/>
              <a:t>‹nr.›</a:t>
            </a:fld>
            <a:endParaRPr lang="nl-NL"/>
          </a:p>
        </p:txBody>
      </p:sp>
    </p:spTree>
    <p:extLst>
      <p:ext uri="{BB962C8B-B14F-4D97-AF65-F5344CB8AC3E}">
        <p14:creationId xmlns:p14="http://schemas.microsoft.com/office/powerpoint/2010/main" val="3585997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dirty="0"/>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AF94AE-BA93-4943-8BC6-761C21091004}" type="datetime1">
              <a:rPr lang="nl-NL" smtClean="0"/>
              <a:t>15-11-2016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467544" y="637282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15E5EDFD-14BF-4B47-9D49-809D15453456}" type="slidenum">
              <a:rPr lang="nl-NL" smtClean="0"/>
              <a:pPr/>
              <a:t>‹nr.›</a:t>
            </a:fld>
            <a:endParaRPr lang="nl-NL"/>
          </a:p>
        </p:txBody>
      </p:sp>
      <p:cxnSp>
        <p:nvCxnSpPr>
          <p:cNvPr id="8" name="Rechte verbindingslijn 7"/>
          <p:cNvCxnSpPr/>
          <p:nvPr userDrawn="1"/>
        </p:nvCxnSpPr>
        <p:spPr>
          <a:xfrm>
            <a:off x="179512" y="6237312"/>
            <a:ext cx="8784976" cy="0"/>
          </a:xfrm>
          <a:prstGeom prst="line">
            <a:avLst/>
          </a:prstGeom>
          <a:ln>
            <a:solidFill>
              <a:srgbClr val="6DBFBF"/>
            </a:solidFill>
          </a:ln>
        </p:spPr>
        <p:style>
          <a:lnRef idx="1">
            <a:schemeClr val="accent1"/>
          </a:lnRef>
          <a:fillRef idx="0">
            <a:schemeClr val="accent1"/>
          </a:fillRef>
          <a:effectRef idx="0">
            <a:schemeClr val="accent1"/>
          </a:effectRef>
          <a:fontRef idx="minor">
            <a:schemeClr val="tx1"/>
          </a:fontRef>
        </p:style>
      </p:cxnSp>
      <p:pic>
        <p:nvPicPr>
          <p:cNvPr id="11" name="Afbeelding 1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821488" y="6309320"/>
            <a:ext cx="1143000" cy="428625"/>
          </a:xfrm>
          <a:prstGeom prst="rect">
            <a:avLst/>
          </a:prstGeom>
        </p:spPr>
      </p:pic>
    </p:spTree>
    <p:extLst>
      <p:ext uri="{BB962C8B-B14F-4D97-AF65-F5344CB8AC3E}">
        <p14:creationId xmlns:p14="http://schemas.microsoft.com/office/powerpoint/2010/main" val="20519772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Lst>
  <p:hf sldNum="0" hdr="0" ftr="0" dt="0"/>
  <p:txStyles>
    <p:titleStyle>
      <a:lvl1pPr algn="ctr" defTabSz="914400" rtl="0" eaLnBrk="1" latinLnBrk="0" hangingPunct="1">
        <a:spcBef>
          <a:spcPct val="0"/>
        </a:spcBef>
        <a:buNone/>
        <a:defRPr sz="44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5.jp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jp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jpg"/></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hyperlink" Target="http://www.hobbyelectronica.nl/"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www.kiwi-electronics.nl/" TargetMode="External"/><Relationship Id="rId5" Type="http://schemas.openxmlformats.org/officeDocument/2006/relationships/hyperlink" Target="https://www.sossolutions.nl/" TargetMode="Externa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30.png"/><Relationship Id="rId7"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31.jpe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image" Target="../media/image35.png"/><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1.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3" Type="http://schemas.openxmlformats.org/officeDocument/2006/relationships/hyperlink" Target="https://www.raspberrypi.org/help/" TargetMode="Externa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hyperlink" Target="https://www.hcc.nl/raspberry-pi-thema" TargetMode="External"/></Relationships>
</file>

<file path=ppt/slides/_rels/slide36.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3"/>
          <a:stretch>
            <a:fillRect/>
          </a:stretch>
        </p:blipFill>
        <p:spPr>
          <a:xfrm flipV="1">
            <a:off x="2143123" y="2210078"/>
            <a:ext cx="5780663" cy="3257358"/>
          </a:xfrm>
          <a:prstGeom prst="rect">
            <a:avLst/>
          </a:prstGeom>
        </p:spPr>
      </p:pic>
      <p:sp>
        <p:nvSpPr>
          <p:cNvPr id="5123" name="Rectangle 2"/>
          <p:cNvSpPr>
            <a:spLocks noGrp="1" noChangeArrowheads="1"/>
          </p:cNvSpPr>
          <p:nvPr>
            <p:ph type="title" idx="4294967295"/>
          </p:nvPr>
        </p:nvSpPr>
        <p:spPr>
          <a:xfrm>
            <a:off x="461544" y="534170"/>
            <a:ext cx="8216840" cy="509055"/>
          </a:xfrm>
          <a:prstGeom prst="rect">
            <a:avLst/>
          </a:prstGeom>
        </p:spPr>
        <p:txBody>
          <a:bodyPr>
            <a:normAutofit fontScale="90000"/>
          </a:bodyPr>
          <a:lstStyle/>
          <a:p>
            <a:pPr eaLnBrk="1" hangingPunct="1"/>
            <a:r>
              <a:rPr lang="en-US" altLang="nl-NL" dirty="0"/>
              <a:t> </a:t>
            </a:r>
          </a:p>
        </p:txBody>
      </p:sp>
      <p:pic>
        <p:nvPicPr>
          <p:cNvPr id="29" name="Afbeelding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76335" y="534170"/>
            <a:ext cx="1702049" cy="642283"/>
          </a:xfrm>
          <a:prstGeom prst="rect">
            <a:avLst/>
          </a:prstGeom>
        </p:spPr>
      </p:pic>
      <p:sp>
        <p:nvSpPr>
          <p:cNvPr id="2" name="Tekstvak 1"/>
          <p:cNvSpPr txBox="1"/>
          <p:nvPr/>
        </p:nvSpPr>
        <p:spPr>
          <a:xfrm>
            <a:off x="157217" y="935888"/>
            <a:ext cx="6176205" cy="1637500"/>
          </a:xfrm>
          <a:prstGeom prst="rect">
            <a:avLst/>
          </a:prstGeom>
          <a:solidFill>
            <a:schemeClr val="bg1"/>
          </a:solidFill>
          <a:ln w="25400">
            <a:noFill/>
          </a:ln>
        </p:spPr>
        <p:txBody>
          <a:bodyPr wrap="square" rtlCol="0">
            <a:spAutoFit/>
          </a:bodyPr>
          <a:lstStyle/>
          <a:p>
            <a:r>
              <a:rPr lang="nl-NL" sz="6841" b="1" dirty="0">
                <a:effectLst>
                  <a:glow rad="228600">
                    <a:schemeClr val="accent5">
                      <a:lumMod val="75000"/>
                      <a:alpha val="40000"/>
                    </a:schemeClr>
                  </a:glow>
                </a:effectLst>
                <a:latin typeface="Cambria" panose="02040503050406030204" pitchFamily="18" charset="0"/>
              </a:rPr>
              <a:t>Raspberry Pi</a:t>
            </a:r>
          </a:p>
          <a:p>
            <a:r>
              <a:rPr lang="nl-NL" sz="3200" b="1" dirty="0">
                <a:effectLst>
                  <a:glow rad="228600">
                    <a:schemeClr val="accent5">
                      <a:lumMod val="75000"/>
                      <a:alpha val="40000"/>
                    </a:schemeClr>
                  </a:glow>
                </a:effectLst>
                <a:latin typeface="Cambria" panose="02040503050406030204" pitchFamily="18" charset="0"/>
              </a:rPr>
              <a:t>The ultimate hobby computer</a:t>
            </a:r>
          </a:p>
        </p:txBody>
      </p:sp>
      <p:sp>
        <p:nvSpPr>
          <p:cNvPr id="6" name="Afgeronde rechthoek 5"/>
          <p:cNvSpPr/>
          <p:nvPr/>
        </p:nvSpPr>
        <p:spPr bwMode="auto">
          <a:xfrm>
            <a:off x="138634" y="5614239"/>
            <a:ext cx="8877300" cy="929351"/>
          </a:xfrm>
          <a:prstGeom prst="roundRect">
            <a:avLst/>
          </a:prstGeom>
          <a:solidFill>
            <a:srgbClr val="D2E6D9"/>
          </a:solidFill>
          <a:ln w="9525" cap="flat" cmpd="sng" algn="ctr">
            <a:solidFill>
              <a:schemeClr val="tx1"/>
            </a:solidFill>
            <a:prstDash val="solid"/>
            <a:round/>
            <a:headEnd type="none" w="med" len="med"/>
            <a:tailEnd type="none" w="med" len="med"/>
          </a:ln>
          <a:effectLst/>
          <a:extLst/>
        </p:spPr>
        <p:txBody>
          <a:bodyPr vert="horz" wrap="square" lIns="78191" tIns="39095" rIns="78191" bIns="39095" numCol="1" rtlCol="0" anchor="t" anchorCtr="0" compatLnSpc="1">
            <a:prstTxWarp prst="textNoShape">
              <a:avLst/>
            </a:prstTxWarp>
          </a:bodyPr>
          <a:lstStyle/>
          <a:p>
            <a:pPr defTabSz="851135" fontAlgn="base">
              <a:spcBef>
                <a:spcPct val="0"/>
              </a:spcBef>
              <a:spcAft>
                <a:spcPct val="0"/>
              </a:spcAft>
            </a:pPr>
            <a:endParaRPr lang="nl-NL" sz="1710">
              <a:latin typeface="Franklin Gothic Medium" pitchFamily="34" charset="0"/>
            </a:endParaRPr>
          </a:p>
        </p:txBody>
      </p:sp>
      <p:sp>
        <p:nvSpPr>
          <p:cNvPr id="12" name="Tekstvak 11"/>
          <p:cNvSpPr txBox="1"/>
          <p:nvPr/>
        </p:nvSpPr>
        <p:spPr>
          <a:xfrm>
            <a:off x="2063803" y="5907846"/>
            <a:ext cx="4742546" cy="355482"/>
          </a:xfrm>
          <a:prstGeom prst="rect">
            <a:avLst/>
          </a:prstGeom>
          <a:noFill/>
        </p:spPr>
        <p:txBody>
          <a:bodyPr wrap="none" rtlCol="0">
            <a:spAutoFit/>
          </a:bodyPr>
          <a:lstStyle/>
          <a:p>
            <a:pPr algn="ctr"/>
            <a:r>
              <a:rPr lang="nl-NL" sz="1710" b="1" dirty="0">
                <a:solidFill>
                  <a:srgbClr val="35965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Fred Baltus – 29-10-2016 </a:t>
            </a:r>
            <a:r>
              <a:rPr lang="nl-NL" sz="1710" b="1" dirty="0" err="1">
                <a:solidFill>
                  <a:srgbClr val="35965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Aristo</a:t>
            </a:r>
            <a:r>
              <a:rPr lang="nl-NL" sz="1710" b="1" dirty="0">
                <a:solidFill>
                  <a:srgbClr val="35965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Utrecht </a:t>
            </a:r>
            <a:r>
              <a:rPr lang="nl-NL" sz="1710" b="1" dirty="0" err="1">
                <a:solidFill>
                  <a:srgbClr val="35965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TdP</a:t>
            </a:r>
            <a:endParaRPr lang="nl-NL" sz="1710" b="1" dirty="0">
              <a:solidFill>
                <a:srgbClr val="359657"/>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Afbeelding 3"/>
          <p:cNvPicPr>
            <a:picLocks noChangeAspect="1"/>
          </p:cNvPicPr>
          <p:nvPr/>
        </p:nvPicPr>
        <p:blipFill>
          <a:blip r:embed="rId5"/>
          <a:stretch>
            <a:fillRect/>
          </a:stretch>
        </p:blipFill>
        <p:spPr>
          <a:xfrm>
            <a:off x="6333422" y="2011483"/>
            <a:ext cx="1961905" cy="561905"/>
          </a:xfrm>
          <a:prstGeom prst="rect">
            <a:avLst/>
          </a:prstGeom>
        </p:spPr>
      </p:pic>
    </p:spTree>
    <p:extLst>
      <p:ext uri="{BB962C8B-B14F-4D97-AF65-F5344CB8AC3E}">
        <p14:creationId xmlns:p14="http://schemas.microsoft.com/office/powerpoint/2010/main" val="2464919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10</a:t>
            </a:fld>
            <a:endParaRPr lang="nl-NL"/>
          </a:p>
        </p:txBody>
      </p:sp>
      <p:sp>
        <p:nvSpPr>
          <p:cNvPr id="5" name="Titel 4"/>
          <p:cNvSpPr>
            <a:spLocks noGrp="1"/>
          </p:cNvSpPr>
          <p:nvPr>
            <p:ph type="title"/>
          </p:nvPr>
        </p:nvSpPr>
        <p:spPr/>
        <p:txBody>
          <a:bodyPr>
            <a:normAutofit fontScale="90000"/>
          </a:bodyPr>
          <a:lstStyle/>
          <a:p>
            <a:r>
              <a:rPr lang="nl-NL" dirty="0"/>
              <a:t>GPIO-bus (General Input-Output) (</a:t>
            </a:r>
            <a:r>
              <a:rPr lang="nl-NL" dirty="0">
                <a:solidFill>
                  <a:srgbClr val="FF0000"/>
                </a:solidFill>
              </a:rPr>
              <a:t>B</a:t>
            </a:r>
            <a:r>
              <a:rPr lang="nl-NL" dirty="0"/>
              <a:t>)</a:t>
            </a:r>
          </a:p>
        </p:txBody>
      </p:sp>
      <p:pic>
        <p:nvPicPr>
          <p:cNvPr id="6" name="Afbeelding 5"/>
          <p:cNvPicPr>
            <a:picLocks noChangeAspect="1"/>
          </p:cNvPicPr>
          <p:nvPr/>
        </p:nvPicPr>
        <p:blipFill>
          <a:blip r:embed="rId3"/>
          <a:stretch>
            <a:fillRect/>
          </a:stretch>
        </p:blipFill>
        <p:spPr>
          <a:xfrm>
            <a:off x="1125291" y="1525814"/>
            <a:ext cx="6965757" cy="4582524"/>
          </a:xfrm>
          <a:prstGeom prst="rect">
            <a:avLst/>
          </a:prstGeom>
        </p:spPr>
      </p:pic>
      <p:sp>
        <p:nvSpPr>
          <p:cNvPr id="7" name="Tekstvak 6"/>
          <p:cNvSpPr txBox="1"/>
          <p:nvPr/>
        </p:nvSpPr>
        <p:spPr>
          <a:xfrm>
            <a:off x="3006136" y="3136801"/>
            <a:ext cx="538533" cy="707886"/>
          </a:xfrm>
          <a:prstGeom prst="rect">
            <a:avLst/>
          </a:prstGeom>
          <a:noFill/>
        </p:spPr>
        <p:txBody>
          <a:bodyPr wrap="square" rtlCol="0">
            <a:spAutoFit/>
          </a:bodyPr>
          <a:lstStyle/>
          <a:p>
            <a:r>
              <a:rPr lang="nl-NL" sz="4000" dirty="0">
                <a:solidFill>
                  <a:srgbClr val="FF0000"/>
                </a:solidFill>
              </a:rPr>
              <a:t>A</a:t>
            </a:r>
          </a:p>
        </p:txBody>
      </p:sp>
      <p:sp>
        <p:nvSpPr>
          <p:cNvPr id="8" name="Tekstvak 7"/>
          <p:cNvSpPr txBox="1"/>
          <p:nvPr/>
        </p:nvSpPr>
        <p:spPr>
          <a:xfrm>
            <a:off x="3191006" y="1473039"/>
            <a:ext cx="463689" cy="707886"/>
          </a:xfrm>
          <a:prstGeom prst="rect">
            <a:avLst/>
          </a:prstGeom>
          <a:noFill/>
        </p:spPr>
        <p:txBody>
          <a:bodyPr wrap="none" rtlCol="0">
            <a:spAutoFit/>
          </a:bodyPr>
          <a:lstStyle/>
          <a:p>
            <a:r>
              <a:rPr lang="nl-NL" sz="4000" dirty="0">
                <a:solidFill>
                  <a:srgbClr val="FF0000"/>
                </a:solidFill>
              </a:rPr>
              <a:t>B</a:t>
            </a:r>
          </a:p>
        </p:txBody>
      </p:sp>
    </p:spTree>
    <p:extLst>
      <p:ext uri="{BB962C8B-B14F-4D97-AF65-F5344CB8AC3E}">
        <p14:creationId xmlns:p14="http://schemas.microsoft.com/office/powerpoint/2010/main" val="1458810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11</a:t>
            </a:fld>
            <a:endParaRPr lang="nl-NL"/>
          </a:p>
        </p:txBody>
      </p:sp>
      <p:sp>
        <p:nvSpPr>
          <p:cNvPr id="5" name="Titel 4"/>
          <p:cNvSpPr>
            <a:spLocks noGrp="1"/>
          </p:cNvSpPr>
          <p:nvPr>
            <p:ph type="title"/>
          </p:nvPr>
        </p:nvSpPr>
        <p:spPr/>
        <p:txBody>
          <a:bodyPr/>
          <a:lstStyle/>
          <a:p>
            <a:r>
              <a:rPr lang="nl-NL" dirty="0"/>
              <a:t>Micro SD-kaartje (</a:t>
            </a:r>
            <a:r>
              <a:rPr lang="nl-NL" dirty="0">
                <a:solidFill>
                  <a:srgbClr val="FF0000"/>
                </a:solidFill>
              </a:rPr>
              <a:t>C</a:t>
            </a:r>
            <a:r>
              <a:rPr lang="nl-NL" dirty="0"/>
              <a:t>)</a:t>
            </a:r>
          </a:p>
        </p:txBody>
      </p:sp>
      <p:pic>
        <p:nvPicPr>
          <p:cNvPr id="6" name="Afbeelding 5"/>
          <p:cNvPicPr>
            <a:picLocks noChangeAspect="1"/>
          </p:cNvPicPr>
          <p:nvPr/>
        </p:nvPicPr>
        <p:blipFill>
          <a:blip r:embed="rId3"/>
          <a:stretch>
            <a:fillRect/>
          </a:stretch>
        </p:blipFill>
        <p:spPr>
          <a:xfrm>
            <a:off x="1125291" y="1525814"/>
            <a:ext cx="6965757" cy="4582524"/>
          </a:xfrm>
          <a:prstGeom prst="rect">
            <a:avLst/>
          </a:prstGeom>
        </p:spPr>
      </p:pic>
      <p:sp>
        <p:nvSpPr>
          <p:cNvPr id="7" name="Tekstvak 6"/>
          <p:cNvSpPr txBox="1"/>
          <p:nvPr/>
        </p:nvSpPr>
        <p:spPr>
          <a:xfrm>
            <a:off x="3006136" y="3136801"/>
            <a:ext cx="538533" cy="707886"/>
          </a:xfrm>
          <a:prstGeom prst="rect">
            <a:avLst/>
          </a:prstGeom>
          <a:noFill/>
        </p:spPr>
        <p:txBody>
          <a:bodyPr wrap="square" rtlCol="0">
            <a:spAutoFit/>
          </a:bodyPr>
          <a:lstStyle/>
          <a:p>
            <a:r>
              <a:rPr lang="nl-NL" sz="4000" dirty="0">
                <a:solidFill>
                  <a:srgbClr val="FF0000"/>
                </a:solidFill>
              </a:rPr>
              <a:t>A</a:t>
            </a:r>
          </a:p>
        </p:txBody>
      </p:sp>
      <p:sp>
        <p:nvSpPr>
          <p:cNvPr id="8" name="Tekstvak 7"/>
          <p:cNvSpPr txBox="1"/>
          <p:nvPr/>
        </p:nvSpPr>
        <p:spPr>
          <a:xfrm>
            <a:off x="3191006" y="1473039"/>
            <a:ext cx="463689" cy="707886"/>
          </a:xfrm>
          <a:prstGeom prst="rect">
            <a:avLst/>
          </a:prstGeom>
          <a:noFill/>
        </p:spPr>
        <p:txBody>
          <a:bodyPr wrap="none" rtlCol="0">
            <a:spAutoFit/>
          </a:bodyPr>
          <a:lstStyle/>
          <a:p>
            <a:r>
              <a:rPr lang="nl-NL" sz="4000" dirty="0">
                <a:solidFill>
                  <a:srgbClr val="FF0000"/>
                </a:solidFill>
              </a:rPr>
              <a:t>B</a:t>
            </a:r>
          </a:p>
        </p:txBody>
      </p:sp>
      <p:sp>
        <p:nvSpPr>
          <p:cNvPr id="9" name="Tekstvak 8"/>
          <p:cNvSpPr txBox="1"/>
          <p:nvPr/>
        </p:nvSpPr>
        <p:spPr>
          <a:xfrm>
            <a:off x="128604" y="3273439"/>
            <a:ext cx="1050876" cy="984885"/>
          </a:xfrm>
          <a:prstGeom prst="rect">
            <a:avLst/>
          </a:prstGeom>
          <a:noFill/>
        </p:spPr>
        <p:txBody>
          <a:bodyPr wrap="none" rtlCol="0">
            <a:spAutoFit/>
          </a:bodyPr>
          <a:lstStyle/>
          <a:p>
            <a:pPr algn="ctr"/>
            <a:r>
              <a:rPr lang="nl-NL" sz="4400" dirty="0">
                <a:solidFill>
                  <a:srgbClr val="FF0000"/>
                </a:solidFill>
              </a:rPr>
              <a:t>C</a:t>
            </a:r>
          </a:p>
          <a:p>
            <a:r>
              <a:rPr lang="nl-NL" sz="1400" dirty="0"/>
              <a:t>(onderkant)</a:t>
            </a:r>
          </a:p>
        </p:txBody>
      </p:sp>
    </p:spTree>
    <p:extLst>
      <p:ext uri="{BB962C8B-B14F-4D97-AF65-F5344CB8AC3E}">
        <p14:creationId xmlns:p14="http://schemas.microsoft.com/office/powerpoint/2010/main" val="14588109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12</a:t>
            </a:fld>
            <a:endParaRPr lang="nl-NL"/>
          </a:p>
        </p:txBody>
      </p:sp>
      <p:sp>
        <p:nvSpPr>
          <p:cNvPr id="5" name="Titel 4"/>
          <p:cNvSpPr>
            <a:spLocks noGrp="1"/>
          </p:cNvSpPr>
          <p:nvPr>
            <p:ph type="title"/>
          </p:nvPr>
        </p:nvSpPr>
        <p:spPr/>
        <p:txBody>
          <a:bodyPr/>
          <a:lstStyle/>
          <a:p>
            <a:r>
              <a:rPr lang="nl-NL" dirty="0"/>
              <a:t>USB poort (</a:t>
            </a:r>
            <a:r>
              <a:rPr lang="nl-NL" dirty="0">
                <a:solidFill>
                  <a:srgbClr val="FF0000"/>
                </a:solidFill>
              </a:rPr>
              <a:t>D</a:t>
            </a:r>
            <a:r>
              <a:rPr lang="nl-NL" dirty="0"/>
              <a:t>)</a:t>
            </a:r>
          </a:p>
        </p:txBody>
      </p:sp>
      <p:pic>
        <p:nvPicPr>
          <p:cNvPr id="6" name="Afbeelding 5"/>
          <p:cNvPicPr>
            <a:picLocks noChangeAspect="1"/>
          </p:cNvPicPr>
          <p:nvPr/>
        </p:nvPicPr>
        <p:blipFill>
          <a:blip r:embed="rId3"/>
          <a:stretch>
            <a:fillRect/>
          </a:stretch>
        </p:blipFill>
        <p:spPr>
          <a:xfrm>
            <a:off x="1125291" y="1525814"/>
            <a:ext cx="6965757" cy="4582524"/>
          </a:xfrm>
          <a:prstGeom prst="rect">
            <a:avLst/>
          </a:prstGeom>
        </p:spPr>
      </p:pic>
      <p:sp>
        <p:nvSpPr>
          <p:cNvPr id="7" name="Tekstvak 6"/>
          <p:cNvSpPr txBox="1"/>
          <p:nvPr/>
        </p:nvSpPr>
        <p:spPr>
          <a:xfrm>
            <a:off x="3006136" y="3136801"/>
            <a:ext cx="538533" cy="707886"/>
          </a:xfrm>
          <a:prstGeom prst="rect">
            <a:avLst/>
          </a:prstGeom>
          <a:noFill/>
        </p:spPr>
        <p:txBody>
          <a:bodyPr wrap="square" rtlCol="0">
            <a:spAutoFit/>
          </a:bodyPr>
          <a:lstStyle/>
          <a:p>
            <a:r>
              <a:rPr lang="nl-NL" sz="4000" dirty="0">
                <a:solidFill>
                  <a:srgbClr val="FF0000"/>
                </a:solidFill>
              </a:rPr>
              <a:t>A</a:t>
            </a:r>
          </a:p>
        </p:txBody>
      </p:sp>
      <p:sp>
        <p:nvSpPr>
          <p:cNvPr id="8" name="Tekstvak 7"/>
          <p:cNvSpPr txBox="1"/>
          <p:nvPr/>
        </p:nvSpPr>
        <p:spPr>
          <a:xfrm>
            <a:off x="3191006" y="1473039"/>
            <a:ext cx="463689" cy="707886"/>
          </a:xfrm>
          <a:prstGeom prst="rect">
            <a:avLst/>
          </a:prstGeom>
          <a:noFill/>
        </p:spPr>
        <p:txBody>
          <a:bodyPr wrap="none" rtlCol="0">
            <a:spAutoFit/>
          </a:bodyPr>
          <a:lstStyle/>
          <a:p>
            <a:r>
              <a:rPr lang="nl-NL" sz="4000" dirty="0">
                <a:solidFill>
                  <a:srgbClr val="FF0000"/>
                </a:solidFill>
              </a:rPr>
              <a:t>B</a:t>
            </a:r>
          </a:p>
        </p:txBody>
      </p:sp>
      <p:sp>
        <p:nvSpPr>
          <p:cNvPr id="9" name="Tekstvak 8"/>
          <p:cNvSpPr txBox="1"/>
          <p:nvPr/>
        </p:nvSpPr>
        <p:spPr>
          <a:xfrm>
            <a:off x="128604" y="3273439"/>
            <a:ext cx="1050876" cy="984885"/>
          </a:xfrm>
          <a:prstGeom prst="rect">
            <a:avLst/>
          </a:prstGeom>
          <a:noFill/>
        </p:spPr>
        <p:txBody>
          <a:bodyPr wrap="none" rtlCol="0">
            <a:spAutoFit/>
          </a:bodyPr>
          <a:lstStyle/>
          <a:p>
            <a:pPr algn="ctr"/>
            <a:r>
              <a:rPr lang="nl-NL" sz="4400" dirty="0">
                <a:solidFill>
                  <a:srgbClr val="FF0000"/>
                </a:solidFill>
              </a:rPr>
              <a:t>C</a:t>
            </a:r>
          </a:p>
          <a:p>
            <a:r>
              <a:rPr lang="nl-NL" sz="1400" dirty="0"/>
              <a:t>(onderkant)</a:t>
            </a:r>
          </a:p>
        </p:txBody>
      </p:sp>
      <p:sp>
        <p:nvSpPr>
          <p:cNvPr id="10" name="Tekstvak 9"/>
          <p:cNvSpPr txBox="1"/>
          <p:nvPr/>
        </p:nvSpPr>
        <p:spPr>
          <a:xfrm>
            <a:off x="7989253" y="1810300"/>
            <a:ext cx="538533" cy="707886"/>
          </a:xfrm>
          <a:prstGeom prst="rect">
            <a:avLst/>
          </a:prstGeom>
          <a:noFill/>
        </p:spPr>
        <p:txBody>
          <a:bodyPr wrap="square" rtlCol="0">
            <a:spAutoFit/>
          </a:bodyPr>
          <a:lstStyle/>
          <a:p>
            <a:r>
              <a:rPr lang="nl-NL" sz="4000" dirty="0">
                <a:solidFill>
                  <a:srgbClr val="FF0000"/>
                </a:solidFill>
              </a:rPr>
              <a:t>D</a:t>
            </a:r>
          </a:p>
        </p:txBody>
      </p:sp>
      <p:sp>
        <p:nvSpPr>
          <p:cNvPr id="11" name="Tekstvak 10"/>
          <p:cNvSpPr txBox="1"/>
          <p:nvPr/>
        </p:nvSpPr>
        <p:spPr>
          <a:xfrm>
            <a:off x="7996972" y="3272813"/>
            <a:ext cx="538533" cy="707886"/>
          </a:xfrm>
          <a:prstGeom prst="rect">
            <a:avLst/>
          </a:prstGeom>
          <a:noFill/>
        </p:spPr>
        <p:txBody>
          <a:bodyPr wrap="square" rtlCol="0">
            <a:spAutoFit/>
          </a:bodyPr>
          <a:lstStyle/>
          <a:p>
            <a:r>
              <a:rPr lang="nl-NL" sz="4000" dirty="0">
                <a:solidFill>
                  <a:srgbClr val="FF0000"/>
                </a:solidFill>
              </a:rPr>
              <a:t>D</a:t>
            </a:r>
          </a:p>
        </p:txBody>
      </p:sp>
    </p:spTree>
    <p:extLst>
      <p:ext uri="{BB962C8B-B14F-4D97-AF65-F5344CB8AC3E}">
        <p14:creationId xmlns:p14="http://schemas.microsoft.com/office/powerpoint/2010/main" val="14588109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13</a:t>
            </a:fld>
            <a:endParaRPr lang="nl-NL"/>
          </a:p>
        </p:txBody>
      </p:sp>
      <p:sp>
        <p:nvSpPr>
          <p:cNvPr id="5" name="Titel 4"/>
          <p:cNvSpPr>
            <a:spLocks noGrp="1"/>
          </p:cNvSpPr>
          <p:nvPr>
            <p:ph type="title"/>
          </p:nvPr>
        </p:nvSpPr>
        <p:spPr/>
        <p:txBody>
          <a:bodyPr/>
          <a:lstStyle/>
          <a:p>
            <a:r>
              <a:rPr lang="nl-NL" dirty="0"/>
              <a:t>Display interface (DSI) (</a:t>
            </a:r>
            <a:r>
              <a:rPr lang="nl-NL" dirty="0">
                <a:solidFill>
                  <a:srgbClr val="FF0000"/>
                </a:solidFill>
              </a:rPr>
              <a:t>E</a:t>
            </a:r>
            <a:r>
              <a:rPr lang="nl-NL" dirty="0"/>
              <a:t>)</a:t>
            </a:r>
          </a:p>
        </p:txBody>
      </p:sp>
      <p:pic>
        <p:nvPicPr>
          <p:cNvPr id="6" name="Afbeelding 5"/>
          <p:cNvPicPr>
            <a:picLocks noChangeAspect="1"/>
          </p:cNvPicPr>
          <p:nvPr/>
        </p:nvPicPr>
        <p:blipFill>
          <a:blip r:embed="rId3"/>
          <a:stretch>
            <a:fillRect/>
          </a:stretch>
        </p:blipFill>
        <p:spPr>
          <a:xfrm>
            <a:off x="1125291" y="1525814"/>
            <a:ext cx="6965757" cy="4582524"/>
          </a:xfrm>
          <a:prstGeom prst="rect">
            <a:avLst/>
          </a:prstGeom>
        </p:spPr>
      </p:pic>
      <p:sp>
        <p:nvSpPr>
          <p:cNvPr id="7" name="Tekstvak 6"/>
          <p:cNvSpPr txBox="1"/>
          <p:nvPr/>
        </p:nvSpPr>
        <p:spPr>
          <a:xfrm>
            <a:off x="3006136" y="3136801"/>
            <a:ext cx="538533" cy="707886"/>
          </a:xfrm>
          <a:prstGeom prst="rect">
            <a:avLst/>
          </a:prstGeom>
          <a:noFill/>
        </p:spPr>
        <p:txBody>
          <a:bodyPr wrap="square" rtlCol="0">
            <a:spAutoFit/>
          </a:bodyPr>
          <a:lstStyle/>
          <a:p>
            <a:r>
              <a:rPr lang="nl-NL" sz="4000" dirty="0">
                <a:solidFill>
                  <a:srgbClr val="FF0000"/>
                </a:solidFill>
              </a:rPr>
              <a:t>A</a:t>
            </a:r>
          </a:p>
        </p:txBody>
      </p:sp>
      <p:sp>
        <p:nvSpPr>
          <p:cNvPr id="8" name="Tekstvak 7"/>
          <p:cNvSpPr txBox="1"/>
          <p:nvPr/>
        </p:nvSpPr>
        <p:spPr>
          <a:xfrm>
            <a:off x="3191006" y="1473039"/>
            <a:ext cx="463689" cy="707886"/>
          </a:xfrm>
          <a:prstGeom prst="rect">
            <a:avLst/>
          </a:prstGeom>
          <a:noFill/>
        </p:spPr>
        <p:txBody>
          <a:bodyPr wrap="none" rtlCol="0">
            <a:spAutoFit/>
          </a:bodyPr>
          <a:lstStyle/>
          <a:p>
            <a:r>
              <a:rPr lang="nl-NL" sz="4000" dirty="0">
                <a:solidFill>
                  <a:srgbClr val="FF0000"/>
                </a:solidFill>
              </a:rPr>
              <a:t>B</a:t>
            </a:r>
          </a:p>
        </p:txBody>
      </p:sp>
      <p:sp>
        <p:nvSpPr>
          <p:cNvPr id="9" name="Tekstvak 8"/>
          <p:cNvSpPr txBox="1"/>
          <p:nvPr/>
        </p:nvSpPr>
        <p:spPr>
          <a:xfrm>
            <a:off x="128604" y="3273439"/>
            <a:ext cx="1050876" cy="984885"/>
          </a:xfrm>
          <a:prstGeom prst="rect">
            <a:avLst/>
          </a:prstGeom>
          <a:noFill/>
        </p:spPr>
        <p:txBody>
          <a:bodyPr wrap="none" rtlCol="0">
            <a:spAutoFit/>
          </a:bodyPr>
          <a:lstStyle/>
          <a:p>
            <a:pPr algn="ctr"/>
            <a:r>
              <a:rPr lang="nl-NL" sz="4400" dirty="0">
                <a:solidFill>
                  <a:srgbClr val="FF0000"/>
                </a:solidFill>
              </a:rPr>
              <a:t>C</a:t>
            </a:r>
          </a:p>
          <a:p>
            <a:r>
              <a:rPr lang="nl-NL" sz="1400" dirty="0"/>
              <a:t>(onderkant)</a:t>
            </a:r>
          </a:p>
        </p:txBody>
      </p:sp>
      <p:sp>
        <p:nvSpPr>
          <p:cNvPr id="10" name="Tekstvak 9"/>
          <p:cNvSpPr txBox="1"/>
          <p:nvPr/>
        </p:nvSpPr>
        <p:spPr>
          <a:xfrm>
            <a:off x="7989253" y="1810300"/>
            <a:ext cx="538533" cy="707886"/>
          </a:xfrm>
          <a:prstGeom prst="rect">
            <a:avLst/>
          </a:prstGeom>
          <a:noFill/>
        </p:spPr>
        <p:txBody>
          <a:bodyPr wrap="square" rtlCol="0">
            <a:spAutoFit/>
          </a:bodyPr>
          <a:lstStyle/>
          <a:p>
            <a:r>
              <a:rPr lang="nl-NL" sz="4000" dirty="0">
                <a:solidFill>
                  <a:srgbClr val="FF0000"/>
                </a:solidFill>
              </a:rPr>
              <a:t>D</a:t>
            </a:r>
          </a:p>
        </p:txBody>
      </p:sp>
      <p:sp>
        <p:nvSpPr>
          <p:cNvPr id="11" name="Tekstvak 10"/>
          <p:cNvSpPr txBox="1"/>
          <p:nvPr/>
        </p:nvSpPr>
        <p:spPr>
          <a:xfrm>
            <a:off x="7996972" y="3272813"/>
            <a:ext cx="538533" cy="707886"/>
          </a:xfrm>
          <a:prstGeom prst="rect">
            <a:avLst/>
          </a:prstGeom>
          <a:noFill/>
        </p:spPr>
        <p:txBody>
          <a:bodyPr wrap="square" rtlCol="0">
            <a:spAutoFit/>
          </a:bodyPr>
          <a:lstStyle/>
          <a:p>
            <a:r>
              <a:rPr lang="nl-NL" sz="4000" dirty="0">
                <a:solidFill>
                  <a:srgbClr val="FF0000"/>
                </a:solidFill>
              </a:rPr>
              <a:t>D</a:t>
            </a:r>
          </a:p>
        </p:txBody>
      </p:sp>
      <p:sp>
        <p:nvSpPr>
          <p:cNvPr id="12" name="Tekstvak 11"/>
          <p:cNvSpPr txBox="1"/>
          <p:nvPr/>
        </p:nvSpPr>
        <p:spPr>
          <a:xfrm>
            <a:off x="1092822" y="3393688"/>
            <a:ext cx="538533" cy="707886"/>
          </a:xfrm>
          <a:prstGeom prst="rect">
            <a:avLst/>
          </a:prstGeom>
          <a:noFill/>
        </p:spPr>
        <p:txBody>
          <a:bodyPr wrap="square" rtlCol="0">
            <a:spAutoFit/>
          </a:bodyPr>
          <a:lstStyle/>
          <a:p>
            <a:r>
              <a:rPr lang="nl-NL" sz="4000" b="1" dirty="0">
                <a:solidFill>
                  <a:srgbClr val="FF0000"/>
                </a:solidFill>
              </a:rPr>
              <a:t>E</a:t>
            </a:r>
          </a:p>
        </p:txBody>
      </p:sp>
    </p:spTree>
    <p:extLst>
      <p:ext uri="{BB962C8B-B14F-4D97-AF65-F5344CB8AC3E}">
        <p14:creationId xmlns:p14="http://schemas.microsoft.com/office/powerpoint/2010/main" val="14588109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14</a:t>
            </a:fld>
            <a:endParaRPr lang="nl-NL"/>
          </a:p>
        </p:txBody>
      </p:sp>
      <p:sp>
        <p:nvSpPr>
          <p:cNvPr id="5" name="Titel 4"/>
          <p:cNvSpPr>
            <a:spLocks noGrp="1"/>
          </p:cNvSpPr>
          <p:nvPr>
            <p:ph type="title"/>
          </p:nvPr>
        </p:nvSpPr>
        <p:spPr/>
        <p:txBody>
          <a:bodyPr/>
          <a:lstStyle/>
          <a:p>
            <a:r>
              <a:rPr lang="nl-NL" dirty="0"/>
              <a:t>Camera interface (CSI) (</a:t>
            </a:r>
            <a:r>
              <a:rPr lang="nl-NL" dirty="0">
                <a:solidFill>
                  <a:srgbClr val="FF0000"/>
                </a:solidFill>
              </a:rPr>
              <a:t>F</a:t>
            </a:r>
            <a:r>
              <a:rPr lang="nl-NL" dirty="0"/>
              <a:t>)</a:t>
            </a:r>
          </a:p>
        </p:txBody>
      </p:sp>
      <p:pic>
        <p:nvPicPr>
          <p:cNvPr id="6" name="Afbeelding 5"/>
          <p:cNvPicPr>
            <a:picLocks noChangeAspect="1"/>
          </p:cNvPicPr>
          <p:nvPr/>
        </p:nvPicPr>
        <p:blipFill>
          <a:blip r:embed="rId3"/>
          <a:stretch>
            <a:fillRect/>
          </a:stretch>
        </p:blipFill>
        <p:spPr>
          <a:xfrm>
            <a:off x="1125291" y="1525814"/>
            <a:ext cx="6965757" cy="4582524"/>
          </a:xfrm>
          <a:prstGeom prst="rect">
            <a:avLst/>
          </a:prstGeom>
        </p:spPr>
      </p:pic>
      <p:sp>
        <p:nvSpPr>
          <p:cNvPr id="7" name="Tekstvak 6"/>
          <p:cNvSpPr txBox="1"/>
          <p:nvPr/>
        </p:nvSpPr>
        <p:spPr>
          <a:xfrm>
            <a:off x="3006136" y="3136801"/>
            <a:ext cx="538533" cy="707886"/>
          </a:xfrm>
          <a:prstGeom prst="rect">
            <a:avLst/>
          </a:prstGeom>
          <a:noFill/>
        </p:spPr>
        <p:txBody>
          <a:bodyPr wrap="square" rtlCol="0">
            <a:spAutoFit/>
          </a:bodyPr>
          <a:lstStyle/>
          <a:p>
            <a:r>
              <a:rPr lang="nl-NL" sz="4000" dirty="0">
                <a:solidFill>
                  <a:srgbClr val="FF0000"/>
                </a:solidFill>
              </a:rPr>
              <a:t>A</a:t>
            </a:r>
          </a:p>
        </p:txBody>
      </p:sp>
      <p:sp>
        <p:nvSpPr>
          <p:cNvPr id="8" name="Tekstvak 7"/>
          <p:cNvSpPr txBox="1"/>
          <p:nvPr/>
        </p:nvSpPr>
        <p:spPr>
          <a:xfrm>
            <a:off x="3191006" y="1473039"/>
            <a:ext cx="463689" cy="707886"/>
          </a:xfrm>
          <a:prstGeom prst="rect">
            <a:avLst/>
          </a:prstGeom>
          <a:noFill/>
        </p:spPr>
        <p:txBody>
          <a:bodyPr wrap="none" rtlCol="0">
            <a:spAutoFit/>
          </a:bodyPr>
          <a:lstStyle/>
          <a:p>
            <a:r>
              <a:rPr lang="nl-NL" sz="4000" dirty="0">
                <a:solidFill>
                  <a:srgbClr val="FF0000"/>
                </a:solidFill>
              </a:rPr>
              <a:t>B</a:t>
            </a:r>
          </a:p>
        </p:txBody>
      </p:sp>
      <p:sp>
        <p:nvSpPr>
          <p:cNvPr id="9" name="Tekstvak 8"/>
          <p:cNvSpPr txBox="1"/>
          <p:nvPr/>
        </p:nvSpPr>
        <p:spPr>
          <a:xfrm>
            <a:off x="128604" y="3273439"/>
            <a:ext cx="1050876" cy="984885"/>
          </a:xfrm>
          <a:prstGeom prst="rect">
            <a:avLst/>
          </a:prstGeom>
          <a:noFill/>
        </p:spPr>
        <p:txBody>
          <a:bodyPr wrap="none" rtlCol="0">
            <a:spAutoFit/>
          </a:bodyPr>
          <a:lstStyle/>
          <a:p>
            <a:pPr algn="ctr"/>
            <a:r>
              <a:rPr lang="nl-NL" sz="4400" dirty="0">
                <a:solidFill>
                  <a:srgbClr val="FF0000"/>
                </a:solidFill>
              </a:rPr>
              <a:t>C</a:t>
            </a:r>
          </a:p>
          <a:p>
            <a:r>
              <a:rPr lang="nl-NL" sz="1400" dirty="0"/>
              <a:t>(onderkant)</a:t>
            </a:r>
          </a:p>
        </p:txBody>
      </p:sp>
      <p:sp>
        <p:nvSpPr>
          <p:cNvPr id="10" name="Tekstvak 9"/>
          <p:cNvSpPr txBox="1"/>
          <p:nvPr/>
        </p:nvSpPr>
        <p:spPr>
          <a:xfrm>
            <a:off x="7989253" y="1810300"/>
            <a:ext cx="538533" cy="707886"/>
          </a:xfrm>
          <a:prstGeom prst="rect">
            <a:avLst/>
          </a:prstGeom>
          <a:noFill/>
        </p:spPr>
        <p:txBody>
          <a:bodyPr wrap="square" rtlCol="0">
            <a:spAutoFit/>
          </a:bodyPr>
          <a:lstStyle/>
          <a:p>
            <a:r>
              <a:rPr lang="nl-NL" sz="4000" dirty="0">
                <a:solidFill>
                  <a:srgbClr val="FF0000"/>
                </a:solidFill>
              </a:rPr>
              <a:t>D</a:t>
            </a:r>
          </a:p>
        </p:txBody>
      </p:sp>
      <p:sp>
        <p:nvSpPr>
          <p:cNvPr id="11" name="Tekstvak 10"/>
          <p:cNvSpPr txBox="1"/>
          <p:nvPr/>
        </p:nvSpPr>
        <p:spPr>
          <a:xfrm>
            <a:off x="8028384" y="3284984"/>
            <a:ext cx="538533" cy="707886"/>
          </a:xfrm>
          <a:prstGeom prst="rect">
            <a:avLst/>
          </a:prstGeom>
          <a:noFill/>
        </p:spPr>
        <p:txBody>
          <a:bodyPr wrap="square" rtlCol="0">
            <a:spAutoFit/>
          </a:bodyPr>
          <a:lstStyle/>
          <a:p>
            <a:r>
              <a:rPr lang="nl-NL" sz="4000" dirty="0">
                <a:solidFill>
                  <a:srgbClr val="FF0000"/>
                </a:solidFill>
              </a:rPr>
              <a:t>D</a:t>
            </a:r>
          </a:p>
        </p:txBody>
      </p:sp>
      <p:sp>
        <p:nvSpPr>
          <p:cNvPr id="12" name="Tekstvak 11"/>
          <p:cNvSpPr txBox="1"/>
          <p:nvPr/>
        </p:nvSpPr>
        <p:spPr>
          <a:xfrm>
            <a:off x="1092822" y="3393688"/>
            <a:ext cx="538533" cy="707886"/>
          </a:xfrm>
          <a:prstGeom prst="rect">
            <a:avLst/>
          </a:prstGeom>
          <a:noFill/>
        </p:spPr>
        <p:txBody>
          <a:bodyPr wrap="square" rtlCol="0">
            <a:spAutoFit/>
          </a:bodyPr>
          <a:lstStyle/>
          <a:p>
            <a:r>
              <a:rPr lang="nl-NL" sz="4000" b="1" dirty="0">
                <a:solidFill>
                  <a:srgbClr val="FF0000"/>
                </a:solidFill>
              </a:rPr>
              <a:t>E</a:t>
            </a:r>
          </a:p>
        </p:txBody>
      </p:sp>
      <p:sp>
        <p:nvSpPr>
          <p:cNvPr id="14" name="Tekstvak 13"/>
          <p:cNvSpPr txBox="1"/>
          <p:nvPr/>
        </p:nvSpPr>
        <p:spPr>
          <a:xfrm>
            <a:off x="4548756" y="4735639"/>
            <a:ext cx="538533" cy="707886"/>
          </a:xfrm>
          <a:prstGeom prst="rect">
            <a:avLst/>
          </a:prstGeom>
          <a:noFill/>
        </p:spPr>
        <p:txBody>
          <a:bodyPr wrap="square" rtlCol="0">
            <a:spAutoFit/>
          </a:bodyPr>
          <a:lstStyle/>
          <a:p>
            <a:r>
              <a:rPr lang="nl-NL" sz="4000" b="1" dirty="0">
                <a:solidFill>
                  <a:srgbClr val="FF0000"/>
                </a:solidFill>
              </a:rPr>
              <a:t>F</a:t>
            </a:r>
          </a:p>
        </p:txBody>
      </p:sp>
    </p:spTree>
    <p:extLst>
      <p:ext uri="{BB962C8B-B14F-4D97-AF65-F5344CB8AC3E}">
        <p14:creationId xmlns:p14="http://schemas.microsoft.com/office/powerpoint/2010/main" val="14588109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15</a:t>
            </a:fld>
            <a:endParaRPr lang="nl-NL"/>
          </a:p>
        </p:txBody>
      </p:sp>
      <p:sp>
        <p:nvSpPr>
          <p:cNvPr id="5" name="Titel 4"/>
          <p:cNvSpPr>
            <a:spLocks noGrp="1"/>
          </p:cNvSpPr>
          <p:nvPr>
            <p:ph type="title"/>
          </p:nvPr>
        </p:nvSpPr>
        <p:spPr/>
        <p:txBody>
          <a:bodyPr/>
          <a:lstStyle/>
          <a:p>
            <a:r>
              <a:rPr lang="nl-NL" dirty="0"/>
              <a:t>Netwerk Controller (</a:t>
            </a:r>
            <a:r>
              <a:rPr lang="nl-NL" dirty="0">
                <a:solidFill>
                  <a:srgbClr val="FF0000"/>
                </a:solidFill>
              </a:rPr>
              <a:t>G</a:t>
            </a:r>
            <a:r>
              <a:rPr lang="nl-NL" dirty="0"/>
              <a:t>)</a:t>
            </a:r>
          </a:p>
        </p:txBody>
      </p:sp>
      <p:pic>
        <p:nvPicPr>
          <p:cNvPr id="6" name="Afbeelding 5"/>
          <p:cNvPicPr>
            <a:picLocks noChangeAspect="1"/>
          </p:cNvPicPr>
          <p:nvPr/>
        </p:nvPicPr>
        <p:blipFill>
          <a:blip r:embed="rId3"/>
          <a:stretch>
            <a:fillRect/>
          </a:stretch>
        </p:blipFill>
        <p:spPr>
          <a:xfrm>
            <a:off x="1125291" y="1525814"/>
            <a:ext cx="6965757" cy="4582524"/>
          </a:xfrm>
          <a:prstGeom prst="rect">
            <a:avLst/>
          </a:prstGeom>
        </p:spPr>
      </p:pic>
      <p:sp>
        <p:nvSpPr>
          <p:cNvPr id="7" name="Tekstvak 6"/>
          <p:cNvSpPr txBox="1"/>
          <p:nvPr/>
        </p:nvSpPr>
        <p:spPr>
          <a:xfrm>
            <a:off x="3006136" y="3136801"/>
            <a:ext cx="538533" cy="707886"/>
          </a:xfrm>
          <a:prstGeom prst="rect">
            <a:avLst/>
          </a:prstGeom>
          <a:noFill/>
        </p:spPr>
        <p:txBody>
          <a:bodyPr wrap="square" rtlCol="0">
            <a:spAutoFit/>
          </a:bodyPr>
          <a:lstStyle/>
          <a:p>
            <a:r>
              <a:rPr lang="nl-NL" sz="4000" dirty="0">
                <a:solidFill>
                  <a:srgbClr val="FF0000"/>
                </a:solidFill>
              </a:rPr>
              <a:t>A</a:t>
            </a:r>
          </a:p>
        </p:txBody>
      </p:sp>
      <p:sp>
        <p:nvSpPr>
          <p:cNvPr id="8" name="Tekstvak 7"/>
          <p:cNvSpPr txBox="1"/>
          <p:nvPr/>
        </p:nvSpPr>
        <p:spPr>
          <a:xfrm>
            <a:off x="3191006" y="1473039"/>
            <a:ext cx="463689" cy="707886"/>
          </a:xfrm>
          <a:prstGeom prst="rect">
            <a:avLst/>
          </a:prstGeom>
          <a:noFill/>
        </p:spPr>
        <p:txBody>
          <a:bodyPr wrap="none" rtlCol="0">
            <a:spAutoFit/>
          </a:bodyPr>
          <a:lstStyle/>
          <a:p>
            <a:r>
              <a:rPr lang="nl-NL" sz="4000" dirty="0">
                <a:solidFill>
                  <a:srgbClr val="FF0000"/>
                </a:solidFill>
              </a:rPr>
              <a:t>B</a:t>
            </a:r>
          </a:p>
        </p:txBody>
      </p:sp>
      <p:sp>
        <p:nvSpPr>
          <p:cNvPr id="9" name="Tekstvak 8"/>
          <p:cNvSpPr txBox="1"/>
          <p:nvPr/>
        </p:nvSpPr>
        <p:spPr>
          <a:xfrm>
            <a:off x="128604" y="3273439"/>
            <a:ext cx="1050876" cy="984885"/>
          </a:xfrm>
          <a:prstGeom prst="rect">
            <a:avLst/>
          </a:prstGeom>
          <a:noFill/>
        </p:spPr>
        <p:txBody>
          <a:bodyPr wrap="none" rtlCol="0">
            <a:spAutoFit/>
          </a:bodyPr>
          <a:lstStyle/>
          <a:p>
            <a:pPr algn="ctr"/>
            <a:r>
              <a:rPr lang="nl-NL" sz="4400" dirty="0">
                <a:solidFill>
                  <a:srgbClr val="FF0000"/>
                </a:solidFill>
              </a:rPr>
              <a:t>C</a:t>
            </a:r>
          </a:p>
          <a:p>
            <a:r>
              <a:rPr lang="nl-NL" sz="1400" dirty="0"/>
              <a:t>(onderkant)</a:t>
            </a:r>
          </a:p>
        </p:txBody>
      </p:sp>
      <p:sp>
        <p:nvSpPr>
          <p:cNvPr id="10" name="Tekstvak 9"/>
          <p:cNvSpPr txBox="1"/>
          <p:nvPr/>
        </p:nvSpPr>
        <p:spPr>
          <a:xfrm>
            <a:off x="7989253" y="1810300"/>
            <a:ext cx="538533" cy="707886"/>
          </a:xfrm>
          <a:prstGeom prst="rect">
            <a:avLst/>
          </a:prstGeom>
          <a:noFill/>
        </p:spPr>
        <p:txBody>
          <a:bodyPr wrap="square" rtlCol="0">
            <a:spAutoFit/>
          </a:bodyPr>
          <a:lstStyle/>
          <a:p>
            <a:r>
              <a:rPr lang="nl-NL" sz="4000" dirty="0">
                <a:solidFill>
                  <a:srgbClr val="FF0000"/>
                </a:solidFill>
              </a:rPr>
              <a:t>D</a:t>
            </a:r>
          </a:p>
        </p:txBody>
      </p:sp>
      <p:sp>
        <p:nvSpPr>
          <p:cNvPr id="11" name="Tekstvak 10"/>
          <p:cNvSpPr txBox="1"/>
          <p:nvPr/>
        </p:nvSpPr>
        <p:spPr>
          <a:xfrm>
            <a:off x="8028384" y="3284984"/>
            <a:ext cx="538533" cy="707886"/>
          </a:xfrm>
          <a:prstGeom prst="rect">
            <a:avLst/>
          </a:prstGeom>
          <a:noFill/>
        </p:spPr>
        <p:txBody>
          <a:bodyPr wrap="square" rtlCol="0">
            <a:spAutoFit/>
          </a:bodyPr>
          <a:lstStyle/>
          <a:p>
            <a:r>
              <a:rPr lang="nl-NL" sz="4000" dirty="0">
                <a:solidFill>
                  <a:srgbClr val="FF0000"/>
                </a:solidFill>
              </a:rPr>
              <a:t>D</a:t>
            </a:r>
          </a:p>
        </p:txBody>
      </p:sp>
      <p:sp>
        <p:nvSpPr>
          <p:cNvPr id="12" name="Tekstvak 11"/>
          <p:cNvSpPr txBox="1"/>
          <p:nvPr/>
        </p:nvSpPr>
        <p:spPr>
          <a:xfrm>
            <a:off x="1092822" y="3393688"/>
            <a:ext cx="538533" cy="707886"/>
          </a:xfrm>
          <a:prstGeom prst="rect">
            <a:avLst/>
          </a:prstGeom>
          <a:noFill/>
        </p:spPr>
        <p:txBody>
          <a:bodyPr wrap="square" rtlCol="0">
            <a:spAutoFit/>
          </a:bodyPr>
          <a:lstStyle/>
          <a:p>
            <a:r>
              <a:rPr lang="nl-NL" sz="4000" b="1" dirty="0">
                <a:solidFill>
                  <a:srgbClr val="FF0000"/>
                </a:solidFill>
              </a:rPr>
              <a:t>E</a:t>
            </a:r>
          </a:p>
        </p:txBody>
      </p:sp>
      <p:sp>
        <p:nvSpPr>
          <p:cNvPr id="14" name="Tekstvak 13"/>
          <p:cNvSpPr txBox="1"/>
          <p:nvPr/>
        </p:nvSpPr>
        <p:spPr>
          <a:xfrm>
            <a:off x="4548756" y="4735639"/>
            <a:ext cx="538533" cy="707886"/>
          </a:xfrm>
          <a:prstGeom prst="rect">
            <a:avLst/>
          </a:prstGeom>
          <a:noFill/>
        </p:spPr>
        <p:txBody>
          <a:bodyPr wrap="square" rtlCol="0">
            <a:spAutoFit/>
          </a:bodyPr>
          <a:lstStyle/>
          <a:p>
            <a:r>
              <a:rPr lang="nl-NL" sz="4000" b="1" dirty="0">
                <a:solidFill>
                  <a:srgbClr val="FF0000"/>
                </a:solidFill>
              </a:rPr>
              <a:t>F</a:t>
            </a:r>
          </a:p>
        </p:txBody>
      </p:sp>
      <p:sp>
        <p:nvSpPr>
          <p:cNvPr id="13" name="Tekstvak 12"/>
          <p:cNvSpPr txBox="1"/>
          <p:nvPr/>
        </p:nvSpPr>
        <p:spPr>
          <a:xfrm>
            <a:off x="5580112" y="2924944"/>
            <a:ext cx="538533" cy="707886"/>
          </a:xfrm>
          <a:prstGeom prst="rect">
            <a:avLst/>
          </a:prstGeom>
          <a:noFill/>
        </p:spPr>
        <p:txBody>
          <a:bodyPr wrap="square" rtlCol="0">
            <a:spAutoFit/>
          </a:bodyPr>
          <a:lstStyle/>
          <a:p>
            <a:r>
              <a:rPr lang="nl-NL" sz="4000" dirty="0">
                <a:solidFill>
                  <a:srgbClr val="FF0000"/>
                </a:solidFill>
              </a:rPr>
              <a:t>G</a:t>
            </a:r>
          </a:p>
        </p:txBody>
      </p:sp>
    </p:spTree>
    <p:extLst>
      <p:ext uri="{BB962C8B-B14F-4D97-AF65-F5344CB8AC3E}">
        <p14:creationId xmlns:p14="http://schemas.microsoft.com/office/powerpoint/2010/main" val="13529258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lnSpcReduction="10000"/>
          </a:bodyPr>
          <a:lstStyle/>
          <a:p>
            <a:pPr>
              <a:buBlip>
                <a:blip r:embed="rId3"/>
              </a:buBlip>
            </a:pPr>
            <a:r>
              <a:rPr lang="nl-NL" dirty="0"/>
              <a:t>Singleboardcomputer</a:t>
            </a:r>
          </a:p>
          <a:p>
            <a:pPr>
              <a:buBlip>
                <a:blip r:embed="rId3"/>
              </a:buBlip>
            </a:pPr>
            <a:r>
              <a:rPr lang="nl-NL" dirty="0"/>
              <a:t>ARM-processor (RISC) (</a:t>
            </a:r>
            <a:r>
              <a:rPr lang="nl-NL" dirty="0">
                <a:solidFill>
                  <a:srgbClr val="FF0000"/>
                </a:solidFill>
              </a:rPr>
              <a:t>A</a:t>
            </a:r>
            <a:r>
              <a:rPr lang="nl-NL" dirty="0"/>
              <a:t>)</a:t>
            </a:r>
          </a:p>
          <a:p>
            <a:pPr>
              <a:buBlip>
                <a:blip r:embed="rId3"/>
              </a:buBlip>
            </a:pPr>
            <a:r>
              <a:rPr lang="nl-NL" dirty="0"/>
              <a:t>GPIO-bus (General Input-Output) (</a:t>
            </a:r>
            <a:r>
              <a:rPr lang="nl-NL" dirty="0">
                <a:solidFill>
                  <a:srgbClr val="FF0000"/>
                </a:solidFill>
              </a:rPr>
              <a:t>B</a:t>
            </a:r>
            <a:r>
              <a:rPr lang="nl-NL" dirty="0"/>
              <a:t>)</a:t>
            </a:r>
          </a:p>
          <a:p>
            <a:pPr>
              <a:buBlip>
                <a:blip r:embed="rId3"/>
              </a:buBlip>
            </a:pPr>
            <a:r>
              <a:rPr lang="nl-NL" dirty="0"/>
              <a:t>Micro SD-kaartje (</a:t>
            </a:r>
            <a:r>
              <a:rPr lang="nl-NL" dirty="0">
                <a:solidFill>
                  <a:srgbClr val="FF0000"/>
                </a:solidFill>
              </a:rPr>
              <a:t>C</a:t>
            </a:r>
            <a:r>
              <a:rPr lang="nl-NL" dirty="0"/>
              <a:t>)</a:t>
            </a:r>
          </a:p>
          <a:p>
            <a:pPr>
              <a:buBlip>
                <a:blip r:embed="rId3"/>
              </a:buBlip>
            </a:pPr>
            <a:r>
              <a:rPr lang="nl-NL" dirty="0"/>
              <a:t>USB poort (</a:t>
            </a:r>
            <a:r>
              <a:rPr lang="nl-NL" dirty="0">
                <a:solidFill>
                  <a:srgbClr val="FF0000"/>
                </a:solidFill>
              </a:rPr>
              <a:t>D</a:t>
            </a:r>
            <a:r>
              <a:rPr lang="nl-NL" dirty="0"/>
              <a:t>)</a:t>
            </a:r>
          </a:p>
          <a:p>
            <a:pPr>
              <a:buBlip>
                <a:blip r:embed="rId3"/>
              </a:buBlip>
            </a:pPr>
            <a:r>
              <a:rPr lang="nl-NL" dirty="0"/>
              <a:t>Display interface (DSI) (</a:t>
            </a:r>
            <a:r>
              <a:rPr lang="nl-NL" dirty="0">
                <a:solidFill>
                  <a:srgbClr val="FF0000"/>
                </a:solidFill>
              </a:rPr>
              <a:t>E</a:t>
            </a:r>
            <a:r>
              <a:rPr lang="nl-NL" dirty="0"/>
              <a:t>)</a:t>
            </a:r>
          </a:p>
          <a:p>
            <a:pPr>
              <a:buBlip>
                <a:blip r:embed="rId3"/>
              </a:buBlip>
            </a:pPr>
            <a:r>
              <a:rPr lang="nl-NL" dirty="0"/>
              <a:t>Camera interface (CSI) (</a:t>
            </a:r>
            <a:r>
              <a:rPr lang="nl-NL" dirty="0">
                <a:solidFill>
                  <a:srgbClr val="FF0000"/>
                </a:solidFill>
              </a:rPr>
              <a:t>F</a:t>
            </a:r>
            <a:r>
              <a:rPr lang="nl-NL" dirty="0"/>
              <a:t>)</a:t>
            </a:r>
          </a:p>
          <a:p>
            <a:pPr>
              <a:buBlip>
                <a:blip r:embed="rId3"/>
              </a:buBlip>
            </a:pPr>
            <a:r>
              <a:rPr lang="nl-NL" dirty="0"/>
              <a:t>Netwerk Controller (</a:t>
            </a:r>
            <a:r>
              <a:rPr lang="nl-NL" dirty="0">
                <a:solidFill>
                  <a:srgbClr val="FF0000"/>
                </a:solidFill>
              </a:rPr>
              <a:t>G</a:t>
            </a:r>
            <a:r>
              <a:rPr lang="nl-NL" dirty="0"/>
              <a:t>)</a:t>
            </a:r>
          </a:p>
          <a:p>
            <a:pPr marL="0" indent="0">
              <a:buNone/>
            </a:pPr>
            <a:endParaRPr lang="nl-NL" dirty="0"/>
          </a:p>
        </p:txBody>
      </p:sp>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16</a:t>
            </a:fld>
            <a:endParaRPr lang="nl-NL" dirty="0"/>
          </a:p>
        </p:txBody>
      </p:sp>
      <p:sp>
        <p:nvSpPr>
          <p:cNvPr id="5" name="Titel 4"/>
          <p:cNvSpPr>
            <a:spLocks noGrp="1"/>
          </p:cNvSpPr>
          <p:nvPr>
            <p:ph type="title"/>
          </p:nvPr>
        </p:nvSpPr>
        <p:spPr/>
        <p:txBody>
          <a:bodyPr/>
          <a:lstStyle/>
          <a:p>
            <a:r>
              <a:rPr lang="nl-NL" dirty="0"/>
              <a:t>Wat zit er in? (grote stappen)</a:t>
            </a:r>
          </a:p>
        </p:txBody>
      </p:sp>
      <p:pic>
        <p:nvPicPr>
          <p:cNvPr id="6" name="Afbeelding 5"/>
          <p:cNvPicPr>
            <a:picLocks noChangeAspect="1"/>
          </p:cNvPicPr>
          <p:nvPr/>
        </p:nvPicPr>
        <p:blipFill>
          <a:blip r:embed="rId4"/>
          <a:stretch>
            <a:fillRect/>
          </a:stretch>
        </p:blipFill>
        <p:spPr>
          <a:xfrm>
            <a:off x="6457950" y="5629563"/>
            <a:ext cx="1961905" cy="561905"/>
          </a:xfrm>
          <a:prstGeom prst="rect">
            <a:avLst/>
          </a:prstGeom>
        </p:spPr>
      </p:pic>
    </p:spTree>
    <p:extLst>
      <p:ext uri="{BB962C8B-B14F-4D97-AF65-F5344CB8AC3E}">
        <p14:creationId xmlns:p14="http://schemas.microsoft.com/office/powerpoint/2010/main" val="30798981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17</a:t>
            </a:fld>
            <a:endParaRPr lang="nl-NL"/>
          </a:p>
        </p:txBody>
      </p:sp>
      <p:sp>
        <p:nvSpPr>
          <p:cNvPr id="5" name="Titel 4"/>
          <p:cNvSpPr>
            <a:spLocks noGrp="1"/>
          </p:cNvSpPr>
          <p:nvPr>
            <p:ph type="title"/>
          </p:nvPr>
        </p:nvSpPr>
        <p:spPr/>
        <p:txBody>
          <a:bodyPr/>
          <a:lstStyle/>
          <a:p>
            <a:r>
              <a:rPr lang="nl-NL" dirty="0"/>
              <a:t>Moederbord Pi 3</a:t>
            </a:r>
          </a:p>
        </p:txBody>
      </p:sp>
      <p:sp>
        <p:nvSpPr>
          <p:cNvPr id="2" name="Tekstvak 1"/>
          <p:cNvSpPr txBox="1"/>
          <p:nvPr/>
        </p:nvSpPr>
        <p:spPr>
          <a:xfrm>
            <a:off x="1765602" y="4816513"/>
            <a:ext cx="1180131" cy="369332"/>
          </a:xfrm>
          <a:prstGeom prst="rect">
            <a:avLst/>
          </a:prstGeom>
          <a:noFill/>
        </p:spPr>
        <p:txBody>
          <a:bodyPr wrap="none" rtlCol="0">
            <a:spAutoFit/>
          </a:bodyPr>
          <a:lstStyle/>
          <a:p>
            <a:r>
              <a:rPr lang="nl-NL" dirty="0"/>
              <a:t>HDMI port</a:t>
            </a:r>
          </a:p>
        </p:txBody>
      </p:sp>
      <p:sp>
        <p:nvSpPr>
          <p:cNvPr id="9" name="Tekstvak 8"/>
          <p:cNvSpPr txBox="1"/>
          <p:nvPr/>
        </p:nvSpPr>
        <p:spPr>
          <a:xfrm>
            <a:off x="602933" y="4816513"/>
            <a:ext cx="949234" cy="369332"/>
          </a:xfrm>
          <a:prstGeom prst="rect">
            <a:avLst/>
          </a:prstGeom>
          <a:noFill/>
        </p:spPr>
        <p:txBody>
          <a:bodyPr wrap="none" rtlCol="0">
            <a:spAutoFit/>
          </a:bodyPr>
          <a:lstStyle/>
          <a:p>
            <a:r>
              <a:rPr lang="nl-NL" dirty="0"/>
              <a:t>Voeding</a:t>
            </a:r>
          </a:p>
        </p:txBody>
      </p:sp>
      <p:sp>
        <p:nvSpPr>
          <p:cNvPr id="10" name="Tekstvak 9"/>
          <p:cNvSpPr txBox="1"/>
          <p:nvPr/>
        </p:nvSpPr>
        <p:spPr>
          <a:xfrm>
            <a:off x="3083238" y="4816513"/>
            <a:ext cx="1486817" cy="369332"/>
          </a:xfrm>
          <a:prstGeom prst="rect">
            <a:avLst/>
          </a:prstGeom>
          <a:noFill/>
        </p:spPr>
        <p:txBody>
          <a:bodyPr wrap="none" rtlCol="0">
            <a:spAutoFit/>
          </a:bodyPr>
          <a:lstStyle/>
          <a:p>
            <a:r>
              <a:rPr lang="nl-NL" dirty="0"/>
              <a:t>Audio uitgang</a:t>
            </a:r>
          </a:p>
        </p:txBody>
      </p:sp>
      <p:pic>
        <p:nvPicPr>
          <p:cNvPr id="11" name="Afbeelding 10"/>
          <p:cNvPicPr>
            <a:picLocks noChangeAspect="1"/>
          </p:cNvPicPr>
          <p:nvPr/>
        </p:nvPicPr>
        <p:blipFill>
          <a:blip r:embed="rId3"/>
          <a:stretch>
            <a:fillRect/>
          </a:stretch>
        </p:blipFill>
        <p:spPr>
          <a:xfrm>
            <a:off x="460312" y="1506989"/>
            <a:ext cx="4824527" cy="3204698"/>
          </a:xfrm>
          <a:prstGeom prst="rect">
            <a:avLst/>
          </a:prstGeom>
        </p:spPr>
      </p:pic>
      <p:pic>
        <p:nvPicPr>
          <p:cNvPr id="12" name="Afbeelding 11"/>
          <p:cNvPicPr>
            <a:picLocks noChangeAspect="1"/>
          </p:cNvPicPr>
          <p:nvPr/>
        </p:nvPicPr>
        <p:blipFill>
          <a:blip r:embed="rId4"/>
          <a:stretch>
            <a:fillRect/>
          </a:stretch>
        </p:blipFill>
        <p:spPr>
          <a:xfrm rot="5400000">
            <a:off x="5819992" y="3031386"/>
            <a:ext cx="3813048" cy="2523612"/>
          </a:xfrm>
          <a:prstGeom prst="rect">
            <a:avLst/>
          </a:prstGeom>
        </p:spPr>
      </p:pic>
      <p:sp>
        <p:nvSpPr>
          <p:cNvPr id="7" name="Tekstvak 6"/>
          <p:cNvSpPr txBox="1"/>
          <p:nvPr/>
        </p:nvSpPr>
        <p:spPr>
          <a:xfrm>
            <a:off x="5295106" y="1969395"/>
            <a:ext cx="1872307" cy="369332"/>
          </a:xfrm>
          <a:prstGeom prst="rect">
            <a:avLst/>
          </a:prstGeom>
          <a:noFill/>
        </p:spPr>
        <p:txBody>
          <a:bodyPr wrap="none" rtlCol="0">
            <a:spAutoFit/>
          </a:bodyPr>
          <a:lstStyle/>
          <a:p>
            <a:r>
              <a:rPr lang="nl-NL" dirty="0"/>
              <a:t>USB aansluitingen</a:t>
            </a:r>
          </a:p>
        </p:txBody>
      </p:sp>
      <p:sp>
        <p:nvSpPr>
          <p:cNvPr id="8" name="Tekstvak 7"/>
          <p:cNvSpPr txBox="1"/>
          <p:nvPr/>
        </p:nvSpPr>
        <p:spPr>
          <a:xfrm>
            <a:off x="5187896" y="3869838"/>
            <a:ext cx="1455142" cy="369332"/>
          </a:xfrm>
          <a:prstGeom prst="rect">
            <a:avLst/>
          </a:prstGeom>
          <a:noFill/>
        </p:spPr>
        <p:txBody>
          <a:bodyPr wrap="none" rtlCol="0">
            <a:spAutoFit/>
          </a:bodyPr>
          <a:lstStyle/>
          <a:p>
            <a:r>
              <a:rPr lang="nl-NL" dirty="0"/>
              <a:t>Ethernet port</a:t>
            </a:r>
          </a:p>
        </p:txBody>
      </p:sp>
    </p:spTree>
    <p:extLst>
      <p:ext uri="{BB962C8B-B14F-4D97-AF65-F5344CB8AC3E}">
        <p14:creationId xmlns:p14="http://schemas.microsoft.com/office/powerpoint/2010/main" val="28586223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a:buBlip>
                <a:blip r:embed="rId3"/>
              </a:buBlip>
            </a:pPr>
            <a:r>
              <a:rPr lang="nl-NL" dirty="0"/>
              <a:t>Micro USB</a:t>
            </a:r>
          </a:p>
          <a:p>
            <a:pPr>
              <a:buBlip>
                <a:blip r:embed="rId3"/>
              </a:buBlip>
            </a:pPr>
            <a:r>
              <a:rPr lang="nl-NL" dirty="0"/>
              <a:t>5V gereguleerd </a:t>
            </a:r>
          </a:p>
          <a:p>
            <a:pPr>
              <a:buBlip>
                <a:blip r:embed="rId3"/>
              </a:buBlip>
            </a:pPr>
            <a:r>
              <a:rPr lang="nl-NL" dirty="0"/>
              <a:t>Minimaal 700mA</a:t>
            </a:r>
          </a:p>
          <a:p>
            <a:pPr>
              <a:buBlip>
                <a:blip r:embed="rId3"/>
              </a:buBlip>
            </a:pPr>
            <a:r>
              <a:rPr lang="nl-NL" dirty="0"/>
              <a:t>Voor nieuwe versies: </a:t>
            </a:r>
            <a:br>
              <a:rPr lang="nl-NL" dirty="0"/>
            </a:br>
            <a:r>
              <a:rPr lang="nl-NL" dirty="0"/>
              <a:t>2A tot 2,5 A</a:t>
            </a:r>
          </a:p>
        </p:txBody>
      </p:sp>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18</a:t>
            </a:fld>
            <a:endParaRPr lang="nl-NL"/>
          </a:p>
        </p:txBody>
      </p:sp>
      <p:sp>
        <p:nvSpPr>
          <p:cNvPr id="5" name="Titel 4"/>
          <p:cNvSpPr>
            <a:spLocks noGrp="1"/>
          </p:cNvSpPr>
          <p:nvPr>
            <p:ph type="title"/>
          </p:nvPr>
        </p:nvSpPr>
        <p:spPr/>
        <p:txBody>
          <a:bodyPr/>
          <a:lstStyle/>
          <a:p>
            <a:r>
              <a:rPr lang="nl-NL" dirty="0"/>
              <a:t>Voeding</a:t>
            </a:r>
          </a:p>
        </p:txBody>
      </p:sp>
      <p:pic>
        <p:nvPicPr>
          <p:cNvPr id="6" name="Afbeelding 5"/>
          <p:cNvPicPr>
            <a:picLocks noChangeAspect="1"/>
          </p:cNvPicPr>
          <p:nvPr/>
        </p:nvPicPr>
        <p:blipFill>
          <a:blip r:embed="rId4"/>
          <a:stretch>
            <a:fillRect/>
          </a:stretch>
        </p:blipFill>
        <p:spPr>
          <a:xfrm>
            <a:off x="4757737" y="1690689"/>
            <a:ext cx="2934563" cy="2063164"/>
          </a:xfrm>
          <a:prstGeom prst="rect">
            <a:avLst/>
          </a:prstGeom>
        </p:spPr>
      </p:pic>
      <p:pic>
        <p:nvPicPr>
          <p:cNvPr id="7" name="Afbeelding 6"/>
          <p:cNvPicPr>
            <a:picLocks noChangeAspect="1"/>
          </p:cNvPicPr>
          <p:nvPr/>
        </p:nvPicPr>
        <p:blipFill rotWithShape="1">
          <a:blip r:embed="rId5">
            <a:extLst>
              <a:ext uri="{28A0092B-C50C-407E-A947-70E740481C1C}">
                <a14:useLocalDpi xmlns:a14="http://schemas.microsoft.com/office/drawing/2010/main" val="0"/>
              </a:ext>
            </a:extLst>
          </a:blip>
          <a:srcRect l="49104" t="10376" b="15154"/>
          <a:stretch/>
        </p:blipFill>
        <p:spPr>
          <a:xfrm>
            <a:off x="4941970" y="3888789"/>
            <a:ext cx="3031959" cy="1723590"/>
          </a:xfrm>
          <a:prstGeom prst="rect">
            <a:avLst/>
          </a:prstGeom>
        </p:spPr>
      </p:pic>
    </p:spTree>
    <p:extLst>
      <p:ext uri="{BB962C8B-B14F-4D97-AF65-F5344CB8AC3E}">
        <p14:creationId xmlns:p14="http://schemas.microsoft.com/office/powerpoint/2010/main" val="12934152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a:buBlip>
                <a:blip r:embed="rId3"/>
              </a:buBlip>
            </a:pPr>
            <a:r>
              <a:rPr lang="nl-NL" dirty="0"/>
              <a:t>USB-Toetsenbord</a:t>
            </a:r>
          </a:p>
          <a:p>
            <a:pPr>
              <a:buBlip>
                <a:blip r:embed="rId3"/>
              </a:buBlip>
            </a:pPr>
            <a:r>
              <a:rPr lang="nl-NL" dirty="0"/>
              <a:t>USB-Muis</a:t>
            </a:r>
          </a:p>
          <a:p>
            <a:endParaRPr lang="nl-NL" dirty="0"/>
          </a:p>
          <a:p>
            <a:pPr>
              <a:buBlip>
                <a:blip r:embed="rId3"/>
              </a:buBlip>
            </a:pPr>
            <a:r>
              <a:rPr lang="nl-NL" dirty="0"/>
              <a:t>Micro-SD kaartje </a:t>
            </a:r>
          </a:p>
          <a:p>
            <a:pPr lvl="1"/>
            <a:r>
              <a:rPr lang="nl-NL" dirty="0"/>
              <a:t>Minimaal 8GB</a:t>
            </a:r>
          </a:p>
          <a:p>
            <a:pPr lvl="1"/>
            <a:r>
              <a:rPr lang="nl-NL" dirty="0"/>
              <a:t>Klasse 10</a:t>
            </a:r>
          </a:p>
        </p:txBody>
      </p:sp>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19</a:t>
            </a:fld>
            <a:endParaRPr lang="nl-NL"/>
          </a:p>
        </p:txBody>
      </p:sp>
      <p:sp>
        <p:nvSpPr>
          <p:cNvPr id="5" name="Titel 4"/>
          <p:cNvSpPr>
            <a:spLocks noGrp="1"/>
          </p:cNvSpPr>
          <p:nvPr>
            <p:ph type="title"/>
          </p:nvPr>
        </p:nvSpPr>
        <p:spPr/>
        <p:txBody>
          <a:bodyPr/>
          <a:lstStyle/>
          <a:p>
            <a:r>
              <a:rPr lang="nl-NL" dirty="0"/>
              <a:t>Invoer en opslag</a:t>
            </a:r>
          </a:p>
        </p:txBody>
      </p:sp>
      <p:pic>
        <p:nvPicPr>
          <p:cNvPr id="6" name="Afbeelding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31369" y="3501791"/>
            <a:ext cx="1100909" cy="1435969"/>
          </a:xfrm>
          <a:prstGeom prst="rect">
            <a:avLst/>
          </a:prstGeom>
        </p:spPr>
      </p:pic>
    </p:spTree>
    <p:extLst>
      <p:ext uri="{BB962C8B-B14F-4D97-AF65-F5344CB8AC3E}">
        <p14:creationId xmlns:p14="http://schemas.microsoft.com/office/powerpoint/2010/main" val="2848023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Inhoud</a:t>
            </a:r>
          </a:p>
        </p:txBody>
      </p:sp>
      <p:sp>
        <p:nvSpPr>
          <p:cNvPr id="3" name="Tijdelijke aanduiding voor inhoud 2"/>
          <p:cNvSpPr>
            <a:spLocks noGrp="1"/>
          </p:cNvSpPr>
          <p:nvPr>
            <p:ph idx="1"/>
          </p:nvPr>
        </p:nvSpPr>
        <p:spPr/>
        <p:txBody>
          <a:bodyPr/>
          <a:lstStyle/>
          <a:p>
            <a:pPr>
              <a:buBlip>
                <a:blip r:embed="rId3"/>
              </a:buBlip>
            </a:pPr>
            <a:r>
              <a:rPr lang="nl-NL" dirty="0"/>
              <a:t>Wat is de Raspberry Pi?</a:t>
            </a:r>
          </a:p>
          <a:p>
            <a:pPr>
              <a:buBlip>
                <a:blip r:embed="rId3"/>
              </a:buBlip>
            </a:pPr>
            <a:r>
              <a:rPr lang="nl-NL" dirty="0"/>
              <a:t>Versies en Componenten</a:t>
            </a:r>
          </a:p>
          <a:p>
            <a:pPr>
              <a:buBlip>
                <a:blip r:embed="rId3"/>
              </a:buBlip>
            </a:pPr>
            <a:r>
              <a:rPr lang="nl-NL" dirty="0"/>
              <a:t>Toepassingen</a:t>
            </a:r>
          </a:p>
          <a:p>
            <a:pPr>
              <a:buBlip>
                <a:blip r:embed="rId3"/>
              </a:buBlip>
            </a:pPr>
            <a:r>
              <a:rPr lang="nl-NL" dirty="0"/>
              <a:t>Raspberry Pi en de HCC</a:t>
            </a:r>
          </a:p>
          <a:p>
            <a:endParaRPr lang="nl-NL" dirty="0"/>
          </a:p>
          <a:p>
            <a:endParaRPr lang="nl-NL" dirty="0"/>
          </a:p>
          <a:p>
            <a:endParaRPr lang="nl-NL" dirty="0"/>
          </a:p>
          <a:p>
            <a:endParaRPr lang="nl-NL" dirty="0"/>
          </a:p>
        </p:txBody>
      </p:sp>
      <p:sp>
        <p:nvSpPr>
          <p:cNvPr id="6" name="Tijdelijke aanduiding voor dianummer 5"/>
          <p:cNvSpPr>
            <a:spLocks noGrp="1"/>
          </p:cNvSpPr>
          <p:nvPr>
            <p:ph type="sldNum" sz="quarter" idx="12"/>
          </p:nvPr>
        </p:nvSpPr>
        <p:spPr>
          <a:xfrm>
            <a:off x="179512" y="6381328"/>
            <a:ext cx="2133600" cy="365125"/>
          </a:xfrm>
        </p:spPr>
        <p:txBody>
          <a:bodyPr/>
          <a:lstStyle/>
          <a:p>
            <a:pPr algn="l"/>
            <a:fld id="{CC0D5734-3427-4385-9EE3-A8D07131E553}" type="slidenum">
              <a:rPr lang="nl-NL" smtClean="0">
                <a:solidFill>
                  <a:prstClr val="black"/>
                </a:solidFill>
                <a:latin typeface="Arial" panose="020B0604020202020204" pitchFamily="34" charset="0"/>
                <a:cs typeface="Arial" panose="020B0604020202020204" pitchFamily="34" charset="0"/>
              </a:rPr>
              <a:pPr algn="l"/>
              <a:t>2</a:t>
            </a:fld>
            <a:endParaRPr lang="nl-NL" dirty="0">
              <a:solidFill>
                <a:prstClr val="black"/>
              </a:solidFill>
              <a:latin typeface="Arial" panose="020B0604020202020204" pitchFamily="34" charset="0"/>
              <a:cs typeface="Arial" panose="020B0604020202020204" pitchFamily="34" charset="0"/>
            </a:endParaRPr>
          </a:p>
        </p:txBody>
      </p:sp>
      <p:sp>
        <p:nvSpPr>
          <p:cNvPr id="7" name="Tijdelijke aanduiding voor voettekst 6"/>
          <p:cNvSpPr>
            <a:spLocks noGrp="1"/>
          </p:cNvSpPr>
          <p:nvPr>
            <p:ph type="ftr" sz="quarter" idx="11"/>
          </p:nvPr>
        </p:nvSpPr>
        <p:spPr/>
        <p:txBody>
          <a:bodyPr/>
          <a:lstStyle/>
          <a:p>
            <a:r>
              <a:rPr lang="nl-NL"/>
              <a:t>Raspberry Pi</a:t>
            </a:r>
          </a:p>
        </p:txBody>
      </p:sp>
      <p:pic>
        <p:nvPicPr>
          <p:cNvPr id="5" name="Afbeelding 4"/>
          <p:cNvPicPr>
            <a:picLocks noChangeAspect="1"/>
          </p:cNvPicPr>
          <p:nvPr/>
        </p:nvPicPr>
        <p:blipFill rotWithShape="1">
          <a:blip r:embed="rId4">
            <a:extLst>
              <a:ext uri="{28A0092B-C50C-407E-A947-70E740481C1C}">
                <a14:useLocalDpi xmlns:a14="http://schemas.microsoft.com/office/drawing/2010/main" val="0"/>
              </a:ext>
            </a:extLst>
          </a:blip>
          <a:srcRect t="13187" b="14047"/>
          <a:stretch/>
        </p:blipFill>
        <p:spPr>
          <a:xfrm>
            <a:off x="5130265" y="3950675"/>
            <a:ext cx="3310584" cy="2226288"/>
          </a:xfrm>
          <a:prstGeom prst="rect">
            <a:avLst/>
          </a:prstGeom>
        </p:spPr>
      </p:pic>
    </p:spTree>
    <p:extLst>
      <p:ext uri="{BB962C8B-B14F-4D97-AF65-F5344CB8AC3E}">
        <p14:creationId xmlns:p14="http://schemas.microsoft.com/office/powerpoint/2010/main" val="30954056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a:buBlip>
                <a:blip r:embed="rId3"/>
              </a:buBlip>
            </a:pPr>
            <a:r>
              <a:rPr lang="nl-NL" dirty="0"/>
              <a:t>HDMI</a:t>
            </a:r>
          </a:p>
          <a:p>
            <a:pPr lvl="1"/>
            <a:r>
              <a:rPr lang="nl-NL" dirty="0"/>
              <a:t>Het best direct (HDMI-HDMI) of</a:t>
            </a:r>
          </a:p>
          <a:p>
            <a:pPr lvl="1"/>
            <a:r>
              <a:rPr lang="nl-NL" dirty="0"/>
              <a:t>via HDMI-DVI kabel</a:t>
            </a:r>
          </a:p>
          <a:p>
            <a:pPr lvl="1"/>
            <a:r>
              <a:rPr lang="nl-NL" dirty="0"/>
              <a:t>of HDMI-VGA converter</a:t>
            </a:r>
          </a:p>
          <a:p>
            <a:pPr lvl="1"/>
            <a:endParaRPr lang="nl-NL" dirty="0"/>
          </a:p>
          <a:p>
            <a:pPr lvl="1"/>
            <a:r>
              <a:rPr lang="nl-NL" dirty="0"/>
              <a:t>Afhankelijk van monitor</a:t>
            </a:r>
          </a:p>
        </p:txBody>
      </p:sp>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20</a:t>
            </a:fld>
            <a:endParaRPr lang="nl-NL"/>
          </a:p>
        </p:txBody>
      </p:sp>
      <p:sp>
        <p:nvSpPr>
          <p:cNvPr id="5" name="Titel 4"/>
          <p:cNvSpPr>
            <a:spLocks noGrp="1"/>
          </p:cNvSpPr>
          <p:nvPr>
            <p:ph type="title"/>
          </p:nvPr>
        </p:nvSpPr>
        <p:spPr/>
        <p:txBody>
          <a:bodyPr/>
          <a:lstStyle/>
          <a:p>
            <a:r>
              <a:rPr lang="nl-NL" dirty="0"/>
              <a:t>Monitor aansluiting</a:t>
            </a:r>
          </a:p>
        </p:txBody>
      </p:sp>
    </p:spTree>
    <p:extLst>
      <p:ext uri="{BB962C8B-B14F-4D97-AF65-F5344CB8AC3E}">
        <p14:creationId xmlns:p14="http://schemas.microsoft.com/office/powerpoint/2010/main" val="24385589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628650" y="1855787"/>
            <a:ext cx="7886700" cy="4351338"/>
          </a:xfrm>
        </p:spPr>
        <p:txBody>
          <a:bodyPr/>
          <a:lstStyle/>
          <a:p>
            <a:pPr>
              <a:buBlip>
                <a:blip r:embed="rId2"/>
              </a:buBlip>
            </a:pPr>
            <a:r>
              <a:rPr lang="nl-NL" dirty="0"/>
              <a:t>Audio (koptelefoon plug)</a:t>
            </a:r>
          </a:p>
          <a:p>
            <a:pPr>
              <a:buBlip>
                <a:blip r:embed="rId2"/>
              </a:buBlip>
            </a:pPr>
            <a:r>
              <a:rPr lang="nl-NL" dirty="0"/>
              <a:t>Ethernet kabel</a:t>
            </a:r>
          </a:p>
          <a:p>
            <a:pPr lvl="1"/>
            <a:r>
              <a:rPr lang="nl-NL" dirty="0"/>
              <a:t>Wifi alleen via aparte USB wifi-adapter of </a:t>
            </a:r>
            <a:r>
              <a:rPr lang="nl-NL" dirty="0" err="1"/>
              <a:t>Raspberry</a:t>
            </a:r>
            <a:r>
              <a:rPr lang="nl-NL" dirty="0"/>
              <a:t> Pi 3 (802.11n)</a:t>
            </a:r>
          </a:p>
          <a:p>
            <a:pPr lvl="1"/>
            <a:r>
              <a:rPr lang="nl-NL" dirty="0"/>
              <a:t>Eventueel via homeplug</a:t>
            </a:r>
          </a:p>
          <a:p>
            <a:pPr>
              <a:buBlip>
                <a:blip r:embed="rId2"/>
              </a:buBlip>
            </a:pPr>
            <a:r>
              <a:rPr lang="nl-NL" dirty="0"/>
              <a:t>USB-hub (liefst met voeding!)</a:t>
            </a:r>
          </a:p>
          <a:p>
            <a:pPr>
              <a:buBlip>
                <a:blip r:embed="rId2"/>
              </a:buBlip>
            </a:pPr>
            <a:r>
              <a:rPr lang="nl-NL" dirty="0"/>
              <a:t>Behuizing</a:t>
            </a:r>
          </a:p>
        </p:txBody>
      </p:sp>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21</a:t>
            </a:fld>
            <a:endParaRPr lang="nl-NL"/>
          </a:p>
        </p:txBody>
      </p:sp>
      <p:sp>
        <p:nvSpPr>
          <p:cNvPr id="5" name="Titel 4"/>
          <p:cNvSpPr>
            <a:spLocks noGrp="1"/>
          </p:cNvSpPr>
          <p:nvPr>
            <p:ph type="title"/>
          </p:nvPr>
        </p:nvSpPr>
        <p:spPr/>
        <p:txBody>
          <a:bodyPr/>
          <a:lstStyle/>
          <a:p>
            <a:r>
              <a:rPr lang="nl-NL" dirty="0"/>
              <a:t>En ook nog</a:t>
            </a:r>
          </a:p>
        </p:txBody>
      </p:sp>
      <p:pic>
        <p:nvPicPr>
          <p:cNvPr id="6" name="Afbeelding 5"/>
          <p:cNvPicPr>
            <a:picLocks noChangeAspect="1"/>
          </p:cNvPicPr>
          <p:nvPr/>
        </p:nvPicPr>
        <p:blipFill>
          <a:blip r:embed="rId3"/>
          <a:stretch>
            <a:fillRect/>
          </a:stretch>
        </p:blipFill>
        <p:spPr>
          <a:xfrm>
            <a:off x="6115050" y="1630363"/>
            <a:ext cx="1038095" cy="695238"/>
          </a:xfrm>
          <a:prstGeom prst="rect">
            <a:avLst/>
          </a:prstGeom>
        </p:spPr>
      </p:pic>
      <p:pic>
        <p:nvPicPr>
          <p:cNvPr id="7" name="Afbeelding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2947" y="3709486"/>
            <a:ext cx="1430404" cy="1430404"/>
          </a:xfrm>
          <a:prstGeom prst="rect">
            <a:avLst/>
          </a:prstGeom>
        </p:spPr>
      </p:pic>
      <p:pic>
        <p:nvPicPr>
          <p:cNvPr id="9" name="Afbeelding 8"/>
          <p:cNvPicPr>
            <a:picLocks noChangeAspect="1"/>
          </p:cNvPicPr>
          <p:nvPr/>
        </p:nvPicPr>
        <p:blipFill>
          <a:blip r:embed="rId5"/>
          <a:stretch>
            <a:fillRect/>
          </a:stretch>
        </p:blipFill>
        <p:spPr>
          <a:xfrm>
            <a:off x="3855611" y="4987741"/>
            <a:ext cx="952500" cy="923925"/>
          </a:xfrm>
          <a:prstGeom prst="rect">
            <a:avLst/>
          </a:prstGeom>
        </p:spPr>
      </p:pic>
    </p:spTree>
    <p:extLst>
      <p:ext uri="{BB962C8B-B14F-4D97-AF65-F5344CB8AC3E}">
        <p14:creationId xmlns:p14="http://schemas.microsoft.com/office/powerpoint/2010/main" val="40883658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a:buBlip>
                <a:blip r:embed="rId3"/>
              </a:buBlip>
            </a:pPr>
            <a:r>
              <a:rPr lang="nl-NL" dirty="0"/>
              <a:t>Uitbreidingskaartje</a:t>
            </a:r>
          </a:p>
        </p:txBody>
      </p:sp>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22</a:t>
            </a:fld>
            <a:endParaRPr lang="nl-NL"/>
          </a:p>
        </p:txBody>
      </p:sp>
      <p:sp>
        <p:nvSpPr>
          <p:cNvPr id="5" name="Titel 4"/>
          <p:cNvSpPr>
            <a:spLocks noGrp="1"/>
          </p:cNvSpPr>
          <p:nvPr>
            <p:ph type="title"/>
          </p:nvPr>
        </p:nvSpPr>
        <p:spPr/>
        <p:txBody>
          <a:bodyPr/>
          <a:lstStyle/>
          <a:p>
            <a:r>
              <a:rPr lang="nl-NL" dirty="0"/>
              <a:t>HAT </a:t>
            </a:r>
            <a:r>
              <a:rPr lang="nl-NL" sz="2400" dirty="0"/>
              <a:t>(Hardware </a:t>
            </a:r>
            <a:r>
              <a:rPr lang="nl-NL" sz="2400" dirty="0" err="1"/>
              <a:t>Attached</a:t>
            </a:r>
            <a:r>
              <a:rPr lang="nl-NL" sz="2400" dirty="0"/>
              <a:t> on Top)</a:t>
            </a:r>
            <a:endParaRPr lang="nl-NL" dirty="0"/>
          </a:p>
        </p:txBody>
      </p:sp>
      <p:pic>
        <p:nvPicPr>
          <p:cNvPr id="6" name="Afbeelding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3388" y="2665120"/>
            <a:ext cx="4036272" cy="3027204"/>
          </a:xfrm>
          <a:prstGeom prst="rect">
            <a:avLst/>
          </a:prstGeom>
        </p:spPr>
      </p:pic>
      <p:pic>
        <p:nvPicPr>
          <p:cNvPr id="7" name="Afbeelding 6"/>
          <p:cNvPicPr>
            <a:picLocks noChangeAspect="1"/>
          </p:cNvPicPr>
          <p:nvPr/>
        </p:nvPicPr>
        <p:blipFill>
          <a:blip r:embed="rId5"/>
          <a:stretch>
            <a:fillRect/>
          </a:stretch>
        </p:blipFill>
        <p:spPr>
          <a:xfrm>
            <a:off x="5548722" y="2771371"/>
            <a:ext cx="3022600" cy="3022600"/>
          </a:xfrm>
          <a:prstGeom prst="rect">
            <a:avLst/>
          </a:prstGeom>
        </p:spPr>
      </p:pic>
    </p:spTree>
    <p:extLst>
      <p:ext uri="{BB962C8B-B14F-4D97-AF65-F5344CB8AC3E}">
        <p14:creationId xmlns:p14="http://schemas.microsoft.com/office/powerpoint/2010/main" val="2763272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nl-NL" dirty="0"/>
              <a:t>Software</a:t>
            </a:r>
          </a:p>
        </p:txBody>
      </p:sp>
      <p:sp>
        <p:nvSpPr>
          <p:cNvPr id="7" name="Tijdelijke aanduiding voor tekst 6"/>
          <p:cNvSpPr>
            <a:spLocks noGrp="1"/>
          </p:cNvSpPr>
          <p:nvPr>
            <p:ph type="body" idx="1"/>
          </p:nvPr>
        </p:nvSpPr>
        <p:spPr/>
        <p:txBody>
          <a:bodyPr/>
          <a:lstStyle/>
          <a:p>
            <a:r>
              <a:rPr lang="nl-NL" dirty="0"/>
              <a:t>Of… hoe kan je er iets mee doen</a:t>
            </a:r>
          </a:p>
        </p:txBody>
      </p:sp>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23</a:t>
            </a:fld>
            <a:endParaRPr lang="nl-NL"/>
          </a:p>
        </p:txBody>
      </p:sp>
      <p:pic>
        <p:nvPicPr>
          <p:cNvPr id="8" name="Afbeelding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36831" y="1306263"/>
            <a:ext cx="3579395" cy="2386263"/>
          </a:xfrm>
          <a:prstGeom prst="rect">
            <a:avLst/>
          </a:prstGeom>
        </p:spPr>
      </p:pic>
    </p:spTree>
    <p:extLst>
      <p:ext uri="{BB962C8B-B14F-4D97-AF65-F5344CB8AC3E}">
        <p14:creationId xmlns:p14="http://schemas.microsoft.com/office/powerpoint/2010/main" val="3304178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inhoud 6"/>
          <p:cNvSpPr>
            <a:spLocks noGrp="1"/>
          </p:cNvSpPr>
          <p:nvPr>
            <p:ph idx="1"/>
          </p:nvPr>
        </p:nvSpPr>
        <p:spPr/>
        <p:txBody>
          <a:bodyPr>
            <a:normAutofit fontScale="85000" lnSpcReduction="20000"/>
          </a:bodyPr>
          <a:lstStyle/>
          <a:p>
            <a:pPr>
              <a:buBlip>
                <a:blip r:embed="rId3"/>
              </a:buBlip>
            </a:pPr>
            <a:r>
              <a:rPr lang="nl-NL" dirty="0" err="1"/>
              <a:t>Raspbian</a:t>
            </a:r>
            <a:endParaRPr lang="nl-NL" dirty="0"/>
          </a:p>
          <a:p>
            <a:pPr lvl="1"/>
            <a:r>
              <a:rPr lang="nl-NL" dirty="0"/>
              <a:t>Aangepaste Linux</a:t>
            </a:r>
          </a:p>
          <a:p>
            <a:pPr>
              <a:buBlip>
                <a:blip r:embed="rId3"/>
              </a:buBlip>
            </a:pPr>
            <a:r>
              <a:rPr lang="nl-NL" dirty="0"/>
              <a:t>Ubuntu Mate</a:t>
            </a:r>
          </a:p>
          <a:p>
            <a:pPr>
              <a:buBlip>
                <a:blip r:embed="rId3"/>
              </a:buBlip>
            </a:pPr>
            <a:r>
              <a:rPr lang="nl-NL" dirty="0" err="1"/>
              <a:t>Snappy</a:t>
            </a:r>
            <a:r>
              <a:rPr lang="nl-NL" dirty="0"/>
              <a:t> Ubuntu </a:t>
            </a:r>
            <a:r>
              <a:rPr lang="nl-NL" dirty="0" err="1"/>
              <a:t>Core</a:t>
            </a:r>
            <a:endParaRPr lang="nl-NL" dirty="0"/>
          </a:p>
          <a:p>
            <a:pPr>
              <a:buBlip>
                <a:blip r:embed="rId3"/>
              </a:buBlip>
            </a:pPr>
            <a:r>
              <a:rPr lang="nl-NL" dirty="0"/>
              <a:t>Windows 10 IOT </a:t>
            </a:r>
            <a:r>
              <a:rPr lang="nl-NL" dirty="0" err="1"/>
              <a:t>core</a:t>
            </a:r>
            <a:endParaRPr lang="nl-NL" dirty="0"/>
          </a:p>
          <a:p>
            <a:pPr lvl="1"/>
            <a:r>
              <a:rPr lang="nl-NL" dirty="0"/>
              <a:t>Internet of </a:t>
            </a:r>
            <a:r>
              <a:rPr lang="nl-NL" dirty="0" err="1"/>
              <a:t>Things</a:t>
            </a:r>
            <a:endParaRPr lang="nl-NL" dirty="0"/>
          </a:p>
          <a:p>
            <a:pPr>
              <a:buBlip>
                <a:blip r:embed="rId3"/>
              </a:buBlip>
            </a:pPr>
            <a:r>
              <a:rPr lang="nl-NL" dirty="0"/>
              <a:t>OSMC</a:t>
            </a:r>
          </a:p>
          <a:p>
            <a:pPr>
              <a:buBlip>
                <a:blip r:embed="rId3"/>
              </a:buBlip>
            </a:pPr>
            <a:r>
              <a:rPr lang="nl-NL" dirty="0" err="1"/>
              <a:t>Libreelec</a:t>
            </a:r>
            <a:endParaRPr lang="nl-NL" dirty="0"/>
          </a:p>
          <a:p>
            <a:pPr>
              <a:buBlip>
                <a:blip r:embed="rId3"/>
              </a:buBlip>
            </a:pPr>
            <a:r>
              <a:rPr lang="nl-NL" dirty="0" err="1"/>
              <a:t>Pinet</a:t>
            </a:r>
            <a:endParaRPr lang="nl-NL" dirty="0"/>
          </a:p>
          <a:p>
            <a:pPr>
              <a:buBlip>
                <a:blip r:embed="rId3"/>
              </a:buBlip>
            </a:pPr>
            <a:r>
              <a:rPr lang="nl-NL" dirty="0" err="1"/>
              <a:t>Risc</a:t>
            </a:r>
            <a:r>
              <a:rPr lang="nl-NL" dirty="0"/>
              <a:t> OS</a:t>
            </a:r>
          </a:p>
          <a:p>
            <a:r>
              <a:rPr lang="nl-NL" dirty="0"/>
              <a:t>…</a:t>
            </a:r>
          </a:p>
        </p:txBody>
      </p:sp>
      <p:sp>
        <p:nvSpPr>
          <p:cNvPr id="4" name="Tijdelijke aanduiding voor voettekst 3"/>
          <p:cNvSpPr>
            <a:spLocks noGrp="1"/>
          </p:cNvSpPr>
          <p:nvPr>
            <p:ph type="ftr" sz="quarter" idx="11"/>
          </p:nvPr>
        </p:nvSpPr>
        <p:spPr/>
        <p:txBody>
          <a:bodyPr/>
          <a:lstStyle/>
          <a:p>
            <a:r>
              <a:rPr lang="nl-NL" dirty="0"/>
              <a:t>Raspberry Pi</a:t>
            </a:r>
          </a:p>
        </p:txBody>
      </p:sp>
      <p:sp>
        <p:nvSpPr>
          <p:cNvPr id="5" name="Tijdelijke aanduiding voor dianummer 4"/>
          <p:cNvSpPr>
            <a:spLocks noGrp="1"/>
          </p:cNvSpPr>
          <p:nvPr>
            <p:ph type="sldNum" sz="quarter" idx="12"/>
          </p:nvPr>
        </p:nvSpPr>
        <p:spPr/>
        <p:txBody>
          <a:bodyPr/>
          <a:lstStyle/>
          <a:p>
            <a:fld id="{1B5C9A5D-9CB6-4683-AA33-3EF8E5F24634}" type="slidenum">
              <a:rPr lang="nl-NL" smtClean="0"/>
              <a:t>24</a:t>
            </a:fld>
            <a:endParaRPr lang="nl-NL"/>
          </a:p>
        </p:txBody>
      </p:sp>
      <p:sp>
        <p:nvSpPr>
          <p:cNvPr id="6" name="Titel 5"/>
          <p:cNvSpPr>
            <a:spLocks noGrp="1"/>
          </p:cNvSpPr>
          <p:nvPr>
            <p:ph type="title"/>
          </p:nvPr>
        </p:nvSpPr>
        <p:spPr/>
        <p:txBody>
          <a:bodyPr>
            <a:normAutofit/>
          </a:bodyPr>
          <a:lstStyle/>
          <a:p>
            <a:r>
              <a:rPr lang="nl-NL" sz="3600" dirty="0"/>
              <a:t>Ondersteunde besturingssystemen</a:t>
            </a:r>
          </a:p>
        </p:txBody>
      </p:sp>
      <p:pic>
        <p:nvPicPr>
          <p:cNvPr id="8" name="Afbeelding 7"/>
          <p:cNvPicPr>
            <a:picLocks noChangeAspect="1"/>
          </p:cNvPicPr>
          <p:nvPr/>
        </p:nvPicPr>
        <p:blipFill>
          <a:blip r:embed="rId4"/>
          <a:stretch>
            <a:fillRect/>
          </a:stretch>
        </p:blipFill>
        <p:spPr>
          <a:xfrm>
            <a:off x="4572000" y="4258618"/>
            <a:ext cx="3876642" cy="1795674"/>
          </a:xfrm>
          <a:prstGeom prst="rect">
            <a:avLst/>
          </a:prstGeom>
        </p:spPr>
      </p:pic>
      <p:sp>
        <p:nvSpPr>
          <p:cNvPr id="9" name="Tekstvak 8"/>
          <p:cNvSpPr txBox="1"/>
          <p:nvPr/>
        </p:nvSpPr>
        <p:spPr>
          <a:xfrm>
            <a:off x="4458958" y="1701284"/>
            <a:ext cx="4102726" cy="369332"/>
          </a:xfrm>
          <a:prstGeom prst="rect">
            <a:avLst/>
          </a:prstGeom>
          <a:noFill/>
          <a:ln>
            <a:solidFill>
              <a:srgbClr val="FF0000"/>
            </a:solidFill>
          </a:ln>
        </p:spPr>
        <p:txBody>
          <a:bodyPr wrap="none" rtlCol="0">
            <a:spAutoFit/>
          </a:bodyPr>
          <a:lstStyle/>
          <a:p>
            <a:r>
              <a:rPr lang="nl-NL" dirty="0">
                <a:solidFill>
                  <a:srgbClr val="FF0000"/>
                </a:solidFill>
              </a:rPr>
              <a:t>https://www.raspberrypi.org/downloads/</a:t>
            </a:r>
          </a:p>
        </p:txBody>
      </p:sp>
    </p:spTree>
    <p:extLst>
      <p:ext uri="{BB962C8B-B14F-4D97-AF65-F5344CB8AC3E}">
        <p14:creationId xmlns:p14="http://schemas.microsoft.com/office/powerpoint/2010/main" val="26575777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lnSpcReduction="10000"/>
          </a:bodyPr>
          <a:lstStyle/>
          <a:p>
            <a:pPr>
              <a:buBlip>
                <a:blip r:embed="rId3"/>
              </a:buBlip>
            </a:pPr>
            <a:r>
              <a:rPr lang="nl-NL" dirty="0"/>
              <a:t>New “out of </a:t>
            </a:r>
            <a:r>
              <a:rPr lang="nl-NL" dirty="0" err="1"/>
              <a:t>the</a:t>
            </a:r>
            <a:r>
              <a:rPr lang="nl-NL" dirty="0"/>
              <a:t> box” software</a:t>
            </a:r>
          </a:p>
          <a:p>
            <a:pPr>
              <a:buBlip>
                <a:blip r:embed="rId3"/>
              </a:buBlip>
            </a:pPr>
            <a:r>
              <a:rPr lang="nl-NL" dirty="0"/>
              <a:t>Voordeel</a:t>
            </a:r>
          </a:p>
          <a:p>
            <a:pPr lvl="1"/>
            <a:r>
              <a:rPr lang="nl-NL" dirty="0"/>
              <a:t>Geen download. </a:t>
            </a:r>
          </a:p>
          <a:p>
            <a:pPr lvl="1"/>
            <a:r>
              <a:rPr lang="nl-NL" dirty="0"/>
              <a:t>Simpel boot menu </a:t>
            </a:r>
          </a:p>
          <a:p>
            <a:pPr>
              <a:buBlip>
                <a:blip r:embed="rId3"/>
              </a:buBlip>
            </a:pPr>
            <a:r>
              <a:rPr lang="nl-NL" dirty="0"/>
              <a:t>Installeert Raspbian of alternatieve besturingssystemen (via Internet links) </a:t>
            </a:r>
          </a:p>
          <a:p>
            <a:pPr lvl="1"/>
            <a:r>
              <a:rPr lang="nl-NL" dirty="0"/>
              <a:t>Raspbian</a:t>
            </a:r>
          </a:p>
          <a:p>
            <a:pPr lvl="1"/>
            <a:r>
              <a:rPr lang="nl-NL" dirty="0"/>
              <a:t>Windows 10 IOT</a:t>
            </a:r>
          </a:p>
          <a:p>
            <a:pPr lvl="1"/>
            <a:r>
              <a:rPr lang="nl-NL" dirty="0" err="1"/>
              <a:t>Kodi</a:t>
            </a:r>
            <a:r>
              <a:rPr lang="nl-NL" dirty="0"/>
              <a:t> (media server)</a:t>
            </a:r>
          </a:p>
          <a:p>
            <a:pPr lvl="2"/>
            <a:endParaRPr lang="nl-NL" dirty="0"/>
          </a:p>
        </p:txBody>
      </p:sp>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25</a:t>
            </a:fld>
            <a:endParaRPr lang="nl-NL"/>
          </a:p>
        </p:txBody>
      </p:sp>
      <p:sp>
        <p:nvSpPr>
          <p:cNvPr id="5" name="Titel 4"/>
          <p:cNvSpPr>
            <a:spLocks noGrp="1"/>
          </p:cNvSpPr>
          <p:nvPr>
            <p:ph type="title"/>
          </p:nvPr>
        </p:nvSpPr>
        <p:spPr/>
        <p:txBody>
          <a:bodyPr/>
          <a:lstStyle/>
          <a:p>
            <a:r>
              <a:rPr lang="nl-NL" dirty="0"/>
              <a:t>NOOBS</a:t>
            </a:r>
          </a:p>
        </p:txBody>
      </p:sp>
    </p:spTree>
    <p:extLst>
      <p:ext uri="{BB962C8B-B14F-4D97-AF65-F5344CB8AC3E}">
        <p14:creationId xmlns:p14="http://schemas.microsoft.com/office/powerpoint/2010/main" val="20790807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jdelijke aanduiding voor inhoud 2"/>
          <p:cNvSpPr>
            <a:spLocks noGrp="1"/>
          </p:cNvSpPr>
          <p:nvPr>
            <p:ph idx="1"/>
          </p:nvPr>
        </p:nvSpPr>
        <p:spPr>
          <a:xfrm>
            <a:off x="467978" y="1492751"/>
            <a:ext cx="7886700" cy="4351338"/>
          </a:xfrm>
        </p:spPr>
        <p:txBody>
          <a:bodyPr/>
          <a:lstStyle/>
          <a:p>
            <a:pPr eaLnBrk="1" hangingPunct="1">
              <a:buBlip>
                <a:blip r:embed="rId3"/>
              </a:buBlip>
            </a:pPr>
            <a:r>
              <a:rPr lang="nl-NL" sz="2052" dirty="0"/>
              <a:t>De computer is te gebruiken via een</a:t>
            </a:r>
          </a:p>
          <a:p>
            <a:pPr lvl="1" eaLnBrk="1" hangingPunct="1"/>
            <a:r>
              <a:rPr lang="nl-NL" sz="2052" dirty="0"/>
              <a:t>Grafische Gebruikers Interface		of</a:t>
            </a:r>
          </a:p>
          <a:p>
            <a:pPr lvl="1" eaLnBrk="1" hangingPunct="1"/>
            <a:r>
              <a:rPr lang="nl-NL" sz="2052" dirty="0" err="1"/>
              <a:t>Command</a:t>
            </a:r>
            <a:r>
              <a:rPr lang="nl-NL" sz="2052" dirty="0"/>
              <a:t> Line Interface</a:t>
            </a:r>
          </a:p>
        </p:txBody>
      </p:sp>
      <p:sp>
        <p:nvSpPr>
          <p:cNvPr id="2" name="Tijdelijke aanduiding voor voettekst 1"/>
          <p:cNvSpPr>
            <a:spLocks noGrp="1"/>
          </p:cNvSpPr>
          <p:nvPr>
            <p:ph type="ftr" sz="quarter" idx="11"/>
          </p:nvPr>
        </p:nvSpPr>
        <p:spPr/>
        <p:txBody>
          <a:bodyPr/>
          <a:lstStyle/>
          <a:p>
            <a:r>
              <a:rPr lang="nl-NL"/>
              <a:t>Raspberry Pi</a:t>
            </a:r>
            <a:endParaRPr lang="nl-NL" dirty="0"/>
          </a:p>
        </p:txBody>
      </p:sp>
      <p:sp>
        <p:nvSpPr>
          <p:cNvPr id="3" name="Tijdelijke aanduiding voor dianummer 2"/>
          <p:cNvSpPr>
            <a:spLocks noGrp="1"/>
          </p:cNvSpPr>
          <p:nvPr>
            <p:ph type="sldNum" sz="quarter" idx="12"/>
          </p:nvPr>
        </p:nvSpPr>
        <p:spPr/>
        <p:txBody>
          <a:bodyPr/>
          <a:lstStyle/>
          <a:p>
            <a:pPr>
              <a:defRPr/>
            </a:pPr>
            <a:fld id="{322D3366-8204-49F3-9817-AD0786795975}" type="slidenum">
              <a:rPr lang="nl-NL" smtClean="0"/>
              <a:pPr>
                <a:defRPr/>
              </a:pPr>
              <a:t>26</a:t>
            </a:fld>
            <a:endParaRPr lang="nl-NL"/>
          </a:p>
        </p:txBody>
      </p:sp>
      <p:sp>
        <p:nvSpPr>
          <p:cNvPr id="5122" name="Titel 1"/>
          <p:cNvSpPr>
            <a:spLocks noGrp="1"/>
          </p:cNvSpPr>
          <p:nvPr>
            <p:ph type="title"/>
          </p:nvPr>
        </p:nvSpPr>
        <p:spPr/>
        <p:txBody>
          <a:bodyPr>
            <a:normAutofit/>
          </a:bodyPr>
          <a:lstStyle/>
          <a:p>
            <a:pPr eaLnBrk="1" hangingPunct="1"/>
            <a:r>
              <a:rPr lang="nl-NL" dirty="0"/>
              <a:t>Aansturing Raspbian</a:t>
            </a:r>
          </a:p>
        </p:txBody>
      </p:sp>
      <p:pic>
        <p:nvPicPr>
          <p:cNvPr id="8" name="Afbeelding 7"/>
          <p:cNvPicPr>
            <a:picLocks noChangeAspect="1"/>
          </p:cNvPicPr>
          <p:nvPr/>
        </p:nvPicPr>
        <p:blipFill>
          <a:blip r:embed="rId4"/>
          <a:stretch>
            <a:fillRect/>
          </a:stretch>
        </p:blipFill>
        <p:spPr>
          <a:xfrm>
            <a:off x="607178" y="2717690"/>
            <a:ext cx="4116326" cy="3030834"/>
          </a:xfrm>
          <a:prstGeom prst="rect">
            <a:avLst/>
          </a:prstGeom>
        </p:spPr>
      </p:pic>
      <p:pic>
        <p:nvPicPr>
          <p:cNvPr id="5" name="Afbeelding 4"/>
          <p:cNvPicPr>
            <a:picLocks noChangeAspect="1"/>
          </p:cNvPicPr>
          <p:nvPr/>
        </p:nvPicPr>
        <p:blipFill>
          <a:blip r:embed="rId5"/>
          <a:stretch>
            <a:fillRect/>
          </a:stretch>
        </p:blipFill>
        <p:spPr>
          <a:xfrm>
            <a:off x="4932040" y="2669797"/>
            <a:ext cx="4026396" cy="3078727"/>
          </a:xfrm>
          <a:prstGeom prst="rect">
            <a:avLst/>
          </a:prstGeom>
        </p:spPr>
      </p:pic>
    </p:spTree>
    <p:extLst>
      <p:ext uri="{BB962C8B-B14F-4D97-AF65-F5344CB8AC3E}">
        <p14:creationId xmlns:p14="http://schemas.microsoft.com/office/powerpoint/2010/main" val="35776114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3"/>
          <a:stretch>
            <a:fillRect/>
          </a:stretch>
        </p:blipFill>
        <p:spPr>
          <a:xfrm>
            <a:off x="5618816" y="4373386"/>
            <a:ext cx="3201875" cy="2133250"/>
          </a:xfrm>
          <a:prstGeom prst="rect">
            <a:avLst/>
          </a:prstGeom>
        </p:spPr>
      </p:pic>
      <p:sp>
        <p:nvSpPr>
          <p:cNvPr id="5123" name="Tijdelijke aanduiding voor inhoud 2"/>
          <p:cNvSpPr>
            <a:spLocks noGrp="1"/>
          </p:cNvSpPr>
          <p:nvPr>
            <p:ph idx="1"/>
          </p:nvPr>
        </p:nvSpPr>
        <p:spPr/>
        <p:txBody>
          <a:bodyPr>
            <a:normAutofit fontScale="62500" lnSpcReduction="20000"/>
          </a:bodyPr>
          <a:lstStyle/>
          <a:p>
            <a:pPr>
              <a:buBlip>
                <a:blip r:embed="rId4"/>
              </a:buBlip>
            </a:pPr>
            <a:r>
              <a:rPr lang="nl-NL" sz="4000" dirty="0"/>
              <a:t>Pi 3 B 	€40,40 (alleen kaartje)</a:t>
            </a:r>
          </a:p>
          <a:p>
            <a:pPr eaLnBrk="1" hangingPunct="1">
              <a:buBlip>
                <a:blip r:embed="rId4"/>
              </a:buBlip>
            </a:pPr>
            <a:r>
              <a:rPr lang="nl-NL" sz="4000" dirty="0"/>
              <a:t>Pi 2 B	€36,95 (alleen kaartje)</a:t>
            </a:r>
          </a:p>
          <a:p>
            <a:pPr eaLnBrk="1" hangingPunct="1">
              <a:buBlip>
                <a:blip r:embed="rId4"/>
              </a:buBlip>
            </a:pPr>
            <a:r>
              <a:rPr lang="nl-NL" sz="4000" dirty="0"/>
              <a:t>Starter set </a:t>
            </a:r>
          </a:p>
          <a:p>
            <a:pPr lvl="1"/>
            <a:r>
              <a:rPr lang="nl-NL" sz="4000" dirty="0"/>
              <a:t>3 B 	€59,95</a:t>
            </a:r>
          </a:p>
          <a:p>
            <a:pPr lvl="1"/>
            <a:r>
              <a:rPr lang="nl-NL" sz="4000" dirty="0"/>
              <a:t>2 B </a:t>
            </a:r>
          </a:p>
          <a:p>
            <a:pPr lvl="2"/>
            <a:r>
              <a:rPr lang="nl-NL" sz="4000" dirty="0"/>
              <a:t>€60	 </a:t>
            </a:r>
          </a:p>
          <a:p>
            <a:pPr lvl="2"/>
            <a:r>
              <a:rPr lang="nl-NL" sz="4000" dirty="0"/>
              <a:t>€100	- </a:t>
            </a:r>
            <a:r>
              <a:rPr lang="nl-NL" sz="4000" dirty="0" err="1"/>
              <a:t>Kodi</a:t>
            </a:r>
            <a:r>
              <a:rPr lang="nl-NL" sz="4000" dirty="0"/>
              <a:t> + draadloos toetsenbord</a:t>
            </a:r>
          </a:p>
          <a:p>
            <a:pPr lvl="2"/>
            <a:r>
              <a:rPr lang="nl-NL" sz="4000" dirty="0"/>
              <a:t>€150	- </a:t>
            </a:r>
            <a:r>
              <a:rPr lang="nl-NL" sz="4000" dirty="0" err="1"/>
              <a:t>Domotica</a:t>
            </a:r>
            <a:r>
              <a:rPr lang="nl-NL" sz="4000" dirty="0"/>
              <a:t> (o.a. </a:t>
            </a:r>
            <a:r>
              <a:rPr lang="nl-NL" sz="4000" dirty="0" err="1"/>
              <a:t>Raspberry</a:t>
            </a:r>
            <a:r>
              <a:rPr lang="nl-NL" sz="4000" dirty="0"/>
              <a:t> Pi 2 </a:t>
            </a:r>
            <a:r>
              <a:rPr lang="nl-NL" sz="4000" dirty="0" err="1"/>
              <a:t>Z</a:t>
            </a:r>
            <a:r>
              <a:rPr lang="nl-NL" sz="4000" dirty="0"/>
              <a:t>-Wave Bundel)</a:t>
            </a:r>
          </a:p>
          <a:p>
            <a:pPr eaLnBrk="1" hangingPunct="1"/>
            <a:endParaRPr lang="nl-NL" sz="2052" dirty="0"/>
          </a:p>
          <a:p>
            <a:pPr eaLnBrk="1" hangingPunct="1"/>
            <a:r>
              <a:rPr lang="nl-NL" sz="2052" dirty="0">
                <a:hlinkClick r:id="rId5"/>
              </a:rPr>
              <a:t>https://www.sossolutions.nl/</a:t>
            </a:r>
            <a:r>
              <a:rPr lang="nl-NL" sz="2052" dirty="0"/>
              <a:t> </a:t>
            </a:r>
          </a:p>
          <a:p>
            <a:pPr eaLnBrk="1" hangingPunct="1"/>
            <a:r>
              <a:rPr lang="nl-NL" sz="2052" dirty="0">
                <a:hlinkClick r:id="rId6"/>
              </a:rPr>
              <a:t>http://www.kiwi-electronics.nl/</a:t>
            </a:r>
            <a:r>
              <a:rPr lang="nl-NL" sz="2052" dirty="0"/>
              <a:t> </a:t>
            </a:r>
          </a:p>
          <a:p>
            <a:pPr eaLnBrk="1" hangingPunct="1"/>
            <a:r>
              <a:rPr lang="nl-NL" sz="2052" dirty="0">
                <a:hlinkClick r:id="rId7"/>
              </a:rPr>
              <a:t>http://www.hobbyelectronica.nl/</a:t>
            </a:r>
            <a:r>
              <a:rPr lang="nl-NL" sz="2052" dirty="0"/>
              <a:t> </a:t>
            </a:r>
          </a:p>
        </p:txBody>
      </p:sp>
      <p:sp>
        <p:nvSpPr>
          <p:cNvPr id="2" name="Tijdelijke aanduiding voor voettekst 1"/>
          <p:cNvSpPr>
            <a:spLocks noGrp="1"/>
          </p:cNvSpPr>
          <p:nvPr>
            <p:ph type="ftr" sz="quarter" idx="11"/>
          </p:nvPr>
        </p:nvSpPr>
        <p:spPr/>
        <p:txBody>
          <a:bodyPr/>
          <a:lstStyle/>
          <a:p>
            <a:r>
              <a:rPr lang="nl-NL" dirty="0" err="1"/>
              <a:t>Raspberry</a:t>
            </a:r>
            <a:r>
              <a:rPr lang="nl-NL" dirty="0"/>
              <a:t> Pi</a:t>
            </a:r>
          </a:p>
        </p:txBody>
      </p:sp>
      <p:sp>
        <p:nvSpPr>
          <p:cNvPr id="3" name="Tijdelijke aanduiding voor dianummer 2"/>
          <p:cNvSpPr>
            <a:spLocks noGrp="1"/>
          </p:cNvSpPr>
          <p:nvPr>
            <p:ph type="sldNum" sz="quarter" idx="12"/>
          </p:nvPr>
        </p:nvSpPr>
        <p:spPr/>
        <p:txBody>
          <a:bodyPr/>
          <a:lstStyle/>
          <a:p>
            <a:pPr>
              <a:defRPr/>
            </a:pPr>
            <a:fld id="{322D3366-8204-49F3-9817-AD0786795975}" type="slidenum">
              <a:rPr lang="nl-NL" smtClean="0"/>
              <a:pPr>
                <a:defRPr/>
              </a:pPr>
              <a:t>27</a:t>
            </a:fld>
            <a:endParaRPr lang="nl-NL"/>
          </a:p>
        </p:txBody>
      </p:sp>
      <p:sp>
        <p:nvSpPr>
          <p:cNvPr id="5122" name="Titel 1"/>
          <p:cNvSpPr>
            <a:spLocks noGrp="1"/>
          </p:cNvSpPr>
          <p:nvPr>
            <p:ph type="title"/>
          </p:nvPr>
        </p:nvSpPr>
        <p:spPr/>
        <p:txBody>
          <a:bodyPr>
            <a:normAutofit/>
          </a:bodyPr>
          <a:lstStyle/>
          <a:p>
            <a:pPr eaLnBrk="1" hangingPunct="1"/>
            <a:r>
              <a:rPr lang="nl-NL" dirty="0"/>
              <a:t>Kopen - winkels</a:t>
            </a:r>
          </a:p>
        </p:txBody>
      </p:sp>
    </p:spTree>
    <p:extLst>
      <p:ext uri="{BB962C8B-B14F-4D97-AF65-F5344CB8AC3E}">
        <p14:creationId xmlns:p14="http://schemas.microsoft.com/office/powerpoint/2010/main" val="22081196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3888" y="2552460"/>
            <a:ext cx="7886700" cy="2852737"/>
          </a:xfrm>
        </p:spPr>
        <p:txBody>
          <a:bodyPr/>
          <a:lstStyle/>
          <a:p>
            <a:r>
              <a:rPr lang="nl-NL" dirty="0"/>
              <a:t>Toepassingen</a:t>
            </a:r>
          </a:p>
        </p:txBody>
      </p:sp>
      <p:sp>
        <p:nvSpPr>
          <p:cNvPr id="4" name="Tijdelijke aanduiding voor voettekst 3"/>
          <p:cNvSpPr>
            <a:spLocks noGrp="1"/>
          </p:cNvSpPr>
          <p:nvPr>
            <p:ph type="ftr" sz="quarter" idx="11"/>
          </p:nvPr>
        </p:nvSpPr>
        <p:spPr/>
        <p:txBody>
          <a:bodyPr/>
          <a:lstStyle/>
          <a:p>
            <a:r>
              <a:rPr lang="nl-NL"/>
              <a:t>Raspberry Pi</a:t>
            </a:r>
          </a:p>
        </p:txBody>
      </p:sp>
      <p:sp>
        <p:nvSpPr>
          <p:cNvPr id="5" name="Tijdelijke aanduiding voor dianummer 4"/>
          <p:cNvSpPr>
            <a:spLocks noGrp="1"/>
          </p:cNvSpPr>
          <p:nvPr>
            <p:ph type="sldNum" sz="quarter" idx="12"/>
          </p:nvPr>
        </p:nvSpPr>
        <p:spPr/>
        <p:txBody>
          <a:bodyPr/>
          <a:lstStyle/>
          <a:p>
            <a:fld id="{1B5C9A5D-9CB6-4683-AA33-3EF8E5F24634}" type="slidenum">
              <a:rPr lang="nl-NL" smtClean="0"/>
              <a:t>28</a:t>
            </a:fld>
            <a:endParaRPr lang="nl-NL"/>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03634" y="1098983"/>
            <a:ext cx="2906954" cy="2906954"/>
          </a:xfrm>
          <a:prstGeom prst="rect">
            <a:avLst/>
          </a:prstGeom>
        </p:spPr>
      </p:pic>
    </p:spTree>
    <p:extLst>
      <p:ext uri="{BB962C8B-B14F-4D97-AF65-F5344CB8AC3E}">
        <p14:creationId xmlns:p14="http://schemas.microsoft.com/office/powerpoint/2010/main" val="22838264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a:t>Wat doe je ermee?</a:t>
            </a:r>
          </a:p>
        </p:txBody>
      </p:sp>
      <p:sp>
        <p:nvSpPr>
          <p:cNvPr id="2" name="Tijdelijke aanduiding voor inhoud 1"/>
          <p:cNvSpPr>
            <a:spLocks noGrp="1"/>
          </p:cNvSpPr>
          <p:nvPr>
            <p:ph sz="half" idx="1"/>
          </p:nvPr>
        </p:nvSpPr>
        <p:spPr/>
        <p:txBody>
          <a:bodyPr>
            <a:normAutofit fontScale="92500" lnSpcReduction="10000"/>
          </a:bodyPr>
          <a:lstStyle/>
          <a:p>
            <a:pPr>
              <a:buBlip>
                <a:blip r:embed="rId3"/>
              </a:buBlip>
            </a:pPr>
            <a:r>
              <a:rPr lang="nl-NL" dirty="0"/>
              <a:t>Educatief</a:t>
            </a:r>
          </a:p>
          <a:p>
            <a:pPr lvl="1"/>
            <a:r>
              <a:rPr lang="nl-NL" dirty="0"/>
              <a:t>Algemene computerkennis</a:t>
            </a:r>
          </a:p>
          <a:p>
            <a:pPr lvl="1"/>
            <a:r>
              <a:rPr lang="nl-NL" dirty="0"/>
              <a:t>Programmeren</a:t>
            </a:r>
          </a:p>
          <a:p>
            <a:pPr lvl="2"/>
            <a:r>
              <a:rPr lang="nl-NL" dirty="0"/>
              <a:t>Python</a:t>
            </a:r>
          </a:p>
          <a:p>
            <a:pPr lvl="2"/>
            <a:r>
              <a:rPr lang="nl-NL" dirty="0"/>
              <a:t>Scratch</a:t>
            </a:r>
          </a:p>
          <a:p>
            <a:pPr>
              <a:buBlip>
                <a:blip r:embed="rId3"/>
              </a:buBlip>
            </a:pPr>
            <a:r>
              <a:rPr lang="nl-NL" dirty="0"/>
              <a:t>Mediaspeler (</a:t>
            </a:r>
            <a:r>
              <a:rPr lang="nl-NL" dirty="0" err="1"/>
              <a:t>OpenELEC</a:t>
            </a:r>
            <a:r>
              <a:rPr lang="nl-NL" dirty="0"/>
              <a:t>-KODI)</a:t>
            </a:r>
          </a:p>
          <a:p>
            <a:pPr>
              <a:buBlip>
                <a:blip r:embed="rId3"/>
              </a:buBlip>
            </a:pPr>
            <a:r>
              <a:rPr lang="nl-NL" dirty="0" err="1"/>
              <a:t>Domotica</a:t>
            </a:r>
            <a:r>
              <a:rPr lang="nl-NL" dirty="0"/>
              <a:t> controller</a:t>
            </a:r>
          </a:p>
          <a:p>
            <a:pPr>
              <a:buBlip>
                <a:blip r:embed="rId3"/>
              </a:buBlip>
            </a:pPr>
            <a:r>
              <a:rPr lang="nl-NL" dirty="0"/>
              <a:t>Internet of </a:t>
            </a:r>
            <a:r>
              <a:rPr lang="nl-NL" dirty="0" err="1"/>
              <a:t>Things</a:t>
            </a:r>
            <a:r>
              <a:rPr lang="nl-NL" dirty="0"/>
              <a:t> (</a:t>
            </a:r>
            <a:r>
              <a:rPr lang="nl-NL" dirty="0" err="1"/>
              <a:t>IoT</a:t>
            </a:r>
            <a:r>
              <a:rPr lang="nl-NL" dirty="0"/>
              <a:t>)</a:t>
            </a:r>
          </a:p>
          <a:p>
            <a:pPr>
              <a:buBlip>
                <a:blip r:embed="rId3"/>
              </a:buBlip>
            </a:pPr>
            <a:r>
              <a:rPr lang="nl-NL" dirty="0"/>
              <a:t>NAS</a:t>
            </a:r>
          </a:p>
          <a:p>
            <a:pPr marL="0" indent="0">
              <a:buNone/>
            </a:pPr>
            <a:endParaRPr lang="nl-NL" dirty="0"/>
          </a:p>
        </p:txBody>
      </p:sp>
      <p:sp>
        <p:nvSpPr>
          <p:cNvPr id="6" name="Tijdelijke aanduiding voor inhoud 5"/>
          <p:cNvSpPr>
            <a:spLocks noGrp="1"/>
          </p:cNvSpPr>
          <p:nvPr>
            <p:ph sz="half" idx="2"/>
          </p:nvPr>
        </p:nvSpPr>
        <p:spPr/>
        <p:txBody>
          <a:bodyPr>
            <a:normAutofit fontScale="92500" lnSpcReduction="10000"/>
          </a:bodyPr>
          <a:lstStyle/>
          <a:p>
            <a:pPr>
              <a:buBlip>
                <a:blip r:embed="rId3"/>
              </a:buBlip>
            </a:pPr>
            <a:r>
              <a:rPr lang="nl-NL" dirty="0" err="1"/>
              <a:t>Carkits</a:t>
            </a:r>
            <a:endParaRPr lang="nl-NL" dirty="0"/>
          </a:p>
          <a:p>
            <a:pPr>
              <a:buBlip>
                <a:blip r:embed="rId3"/>
              </a:buBlip>
            </a:pPr>
            <a:r>
              <a:rPr lang="nl-NL" dirty="0"/>
              <a:t>Digitaal fotolijstje</a:t>
            </a:r>
          </a:p>
          <a:p>
            <a:pPr>
              <a:buBlip>
                <a:blip r:embed="rId3"/>
              </a:buBlip>
            </a:pPr>
            <a:r>
              <a:rPr lang="nl-NL" dirty="0"/>
              <a:t>Weerstation</a:t>
            </a:r>
          </a:p>
          <a:p>
            <a:pPr>
              <a:buBlip>
                <a:blip r:embed="rId3"/>
              </a:buBlip>
            </a:pPr>
            <a:r>
              <a:rPr lang="nl-NL" dirty="0"/>
              <a:t>Emulatie software </a:t>
            </a:r>
          </a:p>
          <a:p>
            <a:pPr lvl="1"/>
            <a:r>
              <a:rPr lang="nl-NL" dirty="0"/>
              <a:t>Retro Nintendo</a:t>
            </a:r>
          </a:p>
          <a:p>
            <a:pPr lvl="1"/>
            <a:r>
              <a:rPr lang="nl-NL" dirty="0" err="1"/>
              <a:t>Amiga</a:t>
            </a:r>
            <a:endParaRPr lang="nl-NL" dirty="0"/>
          </a:p>
          <a:p>
            <a:pPr>
              <a:buBlip>
                <a:blip r:embed="rId3"/>
              </a:buBlip>
            </a:pPr>
            <a:r>
              <a:rPr lang="nl-NL" dirty="0"/>
              <a:t>Robotvoertuig</a:t>
            </a:r>
          </a:p>
          <a:p>
            <a:pPr>
              <a:buBlip>
                <a:blip r:embed="rId3"/>
              </a:buBlip>
            </a:pPr>
            <a:r>
              <a:rPr lang="nl-NL" dirty="0" err="1"/>
              <a:t>Etc</a:t>
            </a:r>
            <a:r>
              <a:rPr lang="nl-NL" dirty="0"/>
              <a:t>, etc.</a:t>
            </a:r>
          </a:p>
        </p:txBody>
      </p:sp>
      <p:sp>
        <p:nvSpPr>
          <p:cNvPr id="3" name="Tijdelijke aanduiding voor voettekst 2"/>
          <p:cNvSpPr>
            <a:spLocks noGrp="1"/>
          </p:cNvSpPr>
          <p:nvPr>
            <p:ph type="ftr" sz="quarter" idx="11"/>
          </p:nvPr>
        </p:nvSpPr>
        <p:spPr/>
        <p:txBody>
          <a:bodyPr/>
          <a:lstStyle/>
          <a:p>
            <a:r>
              <a:rPr lang="nl-NL" dirty="0"/>
              <a:t>Raspberry Pi</a:t>
            </a:r>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29</a:t>
            </a:fld>
            <a:endParaRPr lang="nl-NL"/>
          </a:p>
        </p:txBody>
      </p:sp>
    </p:spTree>
    <p:extLst>
      <p:ext uri="{BB962C8B-B14F-4D97-AF65-F5344CB8AC3E}">
        <p14:creationId xmlns:p14="http://schemas.microsoft.com/office/powerpoint/2010/main" val="2046253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a:buBlip>
                <a:blip r:embed="rId3"/>
              </a:buBlip>
            </a:pPr>
            <a:r>
              <a:rPr lang="nl-NL" dirty="0"/>
              <a:t>Klein</a:t>
            </a:r>
          </a:p>
          <a:p>
            <a:pPr>
              <a:buBlip>
                <a:blip r:embed="rId3"/>
              </a:buBlip>
            </a:pPr>
            <a:r>
              <a:rPr lang="nl-NL" dirty="0"/>
              <a:t>Goedkoop</a:t>
            </a:r>
          </a:p>
          <a:p>
            <a:pPr>
              <a:buBlip>
                <a:blip r:embed="rId3"/>
              </a:buBlip>
            </a:pPr>
            <a:r>
              <a:rPr lang="nl-NL" dirty="0"/>
              <a:t>Flexibel</a:t>
            </a:r>
          </a:p>
          <a:p>
            <a:endParaRPr lang="nl-NL" dirty="0"/>
          </a:p>
          <a:p>
            <a:pPr>
              <a:buBlip>
                <a:blip r:embed="rId3"/>
              </a:buBlip>
            </a:pPr>
            <a:r>
              <a:rPr lang="nl-NL" dirty="0"/>
              <a:t>Oorspronkelijke doel was educatief</a:t>
            </a:r>
          </a:p>
          <a:p>
            <a:pPr>
              <a:buBlip>
                <a:blip r:embed="rId3"/>
              </a:buBlip>
            </a:pPr>
            <a:r>
              <a:rPr lang="nl-NL" dirty="0"/>
              <a:t>Universiteit van Cambridge (UK)</a:t>
            </a:r>
          </a:p>
        </p:txBody>
      </p:sp>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3</a:t>
            </a:fld>
            <a:endParaRPr lang="nl-NL"/>
          </a:p>
        </p:txBody>
      </p:sp>
      <p:sp>
        <p:nvSpPr>
          <p:cNvPr id="5" name="Titel 4"/>
          <p:cNvSpPr>
            <a:spLocks noGrp="1"/>
          </p:cNvSpPr>
          <p:nvPr>
            <p:ph type="title"/>
          </p:nvPr>
        </p:nvSpPr>
        <p:spPr/>
        <p:txBody>
          <a:bodyPr/>
          <a:lstStyle/>
          <a:p>
            <a:r>
              <a:rPr lang="nl-NL" dirty="0"/>
              <a:t>De Ultimate Hobby Computer</a:t>
            </a:r>
          </a:p>
        </p:txBody>
      </p:sp>
      <p:pic>
        <p:nvPicPr>
          <p:cNvPr id="6" name="Afbeelding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17733" y="1690689"/>
            <a:ext cx="3168917" cy="2112611"/>
          </a:xfrm>
          <a:prstGeom prst="rect">
            <a:avLst/>
          </a:prstGeom>
        </p:spPr>
      </p:pic>
    </p:spTree>
    <p:extLst>
      <p:ext uri="{BB962C8B-B14F-4D97-AF65-F5344CB8AC3E}">
        <p14:creationId xmlns:p14="http://schemas.microsoft.com/office/powerpoint/2010/main" val="2680728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475932" y="1809550"/>
            <a:ext cx="4185991" cy="4351338"/>
          </a:xfrm>
        </p:spPr>
        <p:txBody>
          <a:bodyPr/>
          <a:lstStyle/>
          <a:p>
            <a:pPr>
              <a:buBlip>
                <a:blip r:embed="rId3"/>
              </a:buBlip>
            </a:pPr>
            <a:r>
              <a:rPr lang="nl-NL" dirty="0"/>
              <a:t>Slimme meter kabel (USB – RJ11) voor op de P1 poort van de slimme meter</a:t>
            </a:r>
          </a:p>
          <a:p>
            <a:pPr>
              <a:buBlip>
                <a:blip r:embed="rId3"/>
              </a:buBlip>
            </a:pPr>
            <a:r>
              <a:rPr lang="nl-NL" dirty="0" err="1"/>
              <a:t>Domoticz</a:t>
            </a:r>
            <a:r>
              <a:rPr lang="nl-NL" dirty="0"/>
              <a:t> (software)</a:t>
            </a:r>
          </a:p>
        </p:txBody>
      </p:sp>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30</a:t>
            </a:fld>
            <a:endParaRPr lang="nl-NL"/>
          </a:p>
        </p:txBody>
      </p:sp>
      <p:sp>
        <p:nvSpPr>
          <p:cNvPr id="5" name="Titel 4"/>
          <p:cNvSpPr>
            <a:spLocks noGrp="1"/>
          </p:cNvSpPr>
          <p:nvPr>
            <p:ph type="title"/>
          </p:nvPr>
        </p:nvSpPr>
        <p:spPr/>
        <p:txBody>
          <a:bodyPr>
            <a:normAutofit/>
          </a:bodyPr>
          <a:lstStyle/>
          <a:p>
            <a:r>
              <a:rPr lang="nl-NL" sz="3600" dirty="0" err="1"/>
              <a:t>Domotica</a:t>
            </a:r>
            <a:r>
              <a:rPr lang="nl-NL" sz="3600" dirty="0"/>
              <a:t>: Uitlezen slimme meter </a:t>
            </a:r>
          </a:p>
        </p:txBody>
      </p:sp>
      <p:pic>
        <p:nvPicPr>
          <p:cNvPr id="7" name="Afbeelding 6"/>
          <p:cNvPicPr>
            <a:picLocks noChangeAspect="1"/>
          </p:cNvPicPr>
          <p:nvPr/>
        </p:nvPicPr>
        <p:blipFill>
          <a:blip r:embed="rId4"/>
          <a:stretch>
            <a:fillRect/>
          </a:stretch>
        </p:blipFill>
        <p:spPr>
          <a:xfrm>
            <a:off x="4636930" y="1379571"/>
            <a:ext cx="4507070" cy="2088066"/>
          </a:xfrm>
          <a:prstGeom prst="rect">
            <a:avLst/>
          </a:prstGeom>
        </p:spPr>
      </p:pic>
      <p:pic>
        <p:nvPicPr>
          <p:cNvPr id="8" name="Afbeelding 7" descr="IMG_3509.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578604">
            <a:off x="4372560" y="3883748"/>
            <a:ext cx="4522266" cy="1884277"/>
          </a:xfrm>
          <a:prstGeom prst="rect">
            <a:avLst/>
          </a:prstGeom>
        </p:spPr>
      </p:pic>
    </p:spTree>
    <p:extLst>
      <p:ext uri="{BB962C8B-B14F-4D97-AF65-F5344CB8AC3E}">
        <p14:creationId xmlns:p14="http://schemas.microsoft.com/office/powerpoint/2010/main" val="10379159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Afbeelding 11"/>
          <p:cNvPicPr>
            <a:picLocks noChangeAspect="1"/>
          </p:cNvPicPr>
          <p:nvPr/>
        </p:nvPicPr>
        <p:blipFill>
          <a:blip r:embed="rId3"/>
          <a:stretch>
            <a:fillRect/>
          </a:stretch>
        </p:blipFill>
        <p:spPr>
          <a:xfrm>
            <a:off x="1269972" y="4473836"/>
            <a:ext cx="1823612" cy="1656227"/>
          </a:xfrm>
          <a:prstGeom prst="rect">
            <a:avLst/>
          </a:prstGeom>
        </p:spPr>
      </p:pic>
      <p:sp>
        <p:nvSpPr>
          <p:cNvPr id="2" name="Tijdelijke aanduiding voor inhoud 1"/>
          <p:cNvSpPr>
            <a:spLocks noGrp="1"/>
          </p:cNvSpPr>
          <p:nvPr>
            <p:ph idx="1"/>
          </p:nvPr>
        </p:nvSpPr>
        <p:spPr>
          <a:xfrm>
            <a:off x="475932" y="1809550"/>
            <a:ext cx="4185991" cy="4351338"/>
          </a:xfrm>
        </p:spPr>
        <p:txBody>
          <a:bodyPr/>
          <a:lstStyle/>
          <a:p>
            <a:pPr>
              <a:buBlip>
                <a:blip r:embed="rId4"/>
              </a:buBlip>
            </a:pPr>
            <a:r>
              <a:rPr lang="nl-NL" sz="2800" dirty="0" err="1"/>
              <a:t>Razberry</a:t>
            </a:r>
            <a:r>
              <a:rPr lang="nl-NL" sz="2800" dirty="0"/>
              <a:t> opsteek module</a:t>
            </a:r>
          </a:p>
          <a:p>
            <a:pPr>
              <a:buBlip>
                <a:blip r:embed="rId4"/>
              </a:buBlip>
            </a:pPr>
            <a:r>
              <a:rPr lang="nl-NL" sz="2800" dirty="0" err="1"/>
              <a:t>Domoticz</a:t>
            </a:r>
            <a:endParaRPr lang="nl-NL" sz="2800" dirty="0"/>
          </a:p>
          <a:p>
            <a:pPr>
              <a:buBlip>
                <a:blip r:embed="rId4"/>
              </a:buBlip>
            </a:pPr>
            <a:r>
              <a:rPr lang="nl-NL" sz="2800" dirty="0"/>
              <a:t>Schakelaars, </a:t>
            </a:r>
            <a:br>
              <a:rPr lang="nl-NL" sz="2800" dirty="0"/>
            </a:br>
            <a:r>
              <a:rPr lang="nl-NL" sz="2800" dirty="0"/>
              <a:t>sensoren </a:t>
            </a:r>
            <a:br>
              <a:rPr lang="nl-NL" sz="2800" dirty="0"/>
            </a:br>
            <a:r>
              <a:rPr lang="nl-NL" sz="2800" dirty="0"/>
              <a:t>bijvoorbeeld van </a:t>
            </a:r>
            <a:r>
              <a:rPr lang="nl-NL" sz="2800" dirty="0" err="1"/>
              <a:t>Fibaro</a:t>
            </a:r>
            <a:endParaRPr lang="nl-NL" sz="2800" dirty="0"/>
          </a:p>
          <a:p>
            <a:pPr lvl="1"/>
            <a:endParaRPr lang="nl-NL" dirty="0"/>
          </a:p>
        </p:txBody>
      </p:sp>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31</a:t>
            </a:fld>
            <a:endParaRPr lang="nl-NL"/>
          </a:p>
        </p:txBody>
      </p:sp>
      <p:sp>
        <p:nvSpPr>
          <p:cNvPr id="5" name="Titel 4"/>
          <p:cNvSpPr>
            <a:spLocks noGrp="1"/>
          </p:cNvSpPr>
          <p:nvPr>
            <p:ph type="title"/>
          </p:nvPr>
        </p:nvSpPr>
        <p:spPr/>
        <p:txBody>
          <a:bodyPr/>
          <a:lstStyle/>
          <a:p>
            <a:r>
              <a:rPr lang="nl-NL" dirty="0" err="1"/>
              <a:t>Domotica</a:t>
            </a:r>
            <a:r>
              <a:rPr lang="nl-NL" dirty="0"/>
              <a:t>: </a:t>
            </a:r>
            <a:r>
              <a:rPr lang="nl-NL" sz="3600" dirty="0"/>
              <a:t>Schakelaars – </a:t>
            </a:r>
            <a:r>
              <a:rPr lang="nl-NL" sz="3600" dirty="0" err="1"/>
              <a:t>Z</a:t>
            </a:r>
            <a:r>
              <a:rPr lang="nl-NL" sz="3600" dirty="0"/>
              <a:t>-wave</a:t>
            </a:r>
          </a:p>
        </p:txBody>
      </p:sp>
      <p:pic>
        <p:nvPicPr>
          <p:cNvPr id="10" name="Afbeelding 9" descr="IMG_3525.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11579" y="1607499"/>
            <a:ext cx="5103815" cy="3827861"/>
          </a:xfrm>
          <a:prstGeom prst="rect">
            <a:avLst/>
          </a:prstGeom>
        </p:spPr>
      </p:pic>
      <p:pic>
        <p:nvPicPr>
          <p:cNvPr id="9" name="Afbeelding 8"/>
          <p:cNvPicPr>
            <a:picLocks noChangeAspect="1"/>
          </p:cNvPicPr>
          <p:nvPr/>
        </p:nvPicPr>
        <p:blipFill>
          <a:blip r:embed="rId6"/>
          <a:stretch>
            <a:fillRect/>
          </a:stretch>
        </p:blipFill>
        <p:spPr>
          <a:xfrm rot="20052261">
            <a:off x="5172757" y="4109135"/>
            <a:ext cx="1542304" cy="1542304"/>
          </a:xfrm>
          <a:prstGeom prst="rect">
            <a:avLst/>
          </a:prstGeom>
        </p:spPr>
      </p:pic>
      <p:pic>
        <p:nvPicPr>
          <p:cNvPr id="11" name="Afbeelding 10"/>
          <p:cNvPicPr>
            <a:picLocks noChangeAspect="1"/>
          </p:cNvPicPr>
          <p:nvPr/>
        </p:nvPicPr>
        <p:blipFill>
          <a:blip r:embed="rId7"/>
          <a:stretch>
            <a:fillRect/>
          </a:stretch>
        </p:blipFill>
        <p:spPr>
          <a:xfrm>
            <a:off x="2843808" y="4653136"/>
            <a:ext cx="2081198" cy="1623736"/>
          </a:xfrm>
          <a:prstGeom prst="rect">
            <a:avLst/>
          </a:prstGeom>
        </p:spPr>
      </p:pic>
      <p:pic>
        <p:nvPicPr>
          <p:cNvPr id="13" name="Afbeelding 12" descr="IMG_3493.jp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062839" y="4612968"/>
            <a:ext cx="1702326" cy="1630513"/>
          </a:xfrm>
          <a:prstGeom prst="rect">
            <a:avLst/>
          </a:prstGeom>
        </p:spPr>
      </p:pic>
    </p:spTree>
    <p:extLst>
      <p:ext uri="{BB962C8B-B14F-4D97-AF65-F5344CB8AC3E}">
        <p14:creationId xmlns:p14="http://schemas.microsoft.com/office/powerpoint/2010/main" val="40214679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err="1"/>
              <a:t>Kodi</a:t>
            </a:r>
            <a:endParaRPr lang="nl-NL" dirty="0"/>
          </a:p>
        </p:txBody>
      </p:sp>
      <p:sp>
        <p:nvSpPr>
          <p:cNvPr id="7" name="Tijdelijke aanduiding voor inhoud 6"/>
          <p:cNvSpPr>
            <a:spLocks noGrp="1"/>
          </p:cNvSpPr>
          <p:nvPr>
            <p:ph sz="half" idx="2"/>
          </p:nvPr>
        </p:nvSpPr>
        <p:spPr>
          <a:xfrm>
            <a:off x="4629150" y="1915621"/>
            <a:ext cx="3886200" cy="4351338"/>
          </a:xfrm>
        </p:spPr>
        <p:txBody>
          <a:bodyPr/>
          <a:lstStyle/>
          <a:p>
            <a:pPr>
              <a:buBlip>
                <a:blip r:embed="rId3"/>
              </a:buBlip>
            </a:pPr>
            <a:r>
              <a:rPr lang="nl-NL" dirty="0"/>
              <a:t>Vroeger XBMC</a:t>
            </a:r>
          </a:p>
          <a:p>
            <a:pPr>
              <a:buBlip>
                <a:blip r:embed="rId3"/>
              </a:buBlip>
            </a:pPr>
            <a:r>
              <a:rPr lang="nl-NL" dirty="0" err="1"/>
              <a:t>Mediaplayer</a:t>
            </a:r>
            <a:endParaRPr lang="nl-NL" dirty="0"/>
          </a:p>
          <a:p>
            <a:pPr lvl="1"/>
            <a:r>
              <a:rPr lang="nl-NL" dirty="0"/>
              <a:t>Video</a:t>
            </a:r>
          </a:p>
          <a:p>
            <a:pPr lvl="1"/>
            <a:r>
              <a:rPr lang="nl-NL" dirty="0"/>
              <a:t>Film</a:t>
            </a:r>
          </a:p>
          <a:p>
            <a:pPr lvl="1"/>
            <a:r>
              <a:rPr lang="nl-NL" dirty="0"/>
              <a:t>Muziek</a:t>
            </a:r>
          </a:p>
          <a:p>
            <a:pPr lvl="1"/>
            <a:r>
              <a:rPr lang="nl-NL" dirty="0"/>
              <a:t>Afbeeldingen</a:t>
            </a:r>
          </a:p>
          <a:p>
            <a:endParaRPr lang="nl-NL" dirty="0"/>
          </a:p>
        </p:txBody>
      </p:sp>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32</a:t>
            </a:fld>
            <a:endParaRPr lang="nl-NL"/>
          </a:p>
        </p:txBody>
      </p:sp>
      <p:pic>
        <p:nvPicPr>
          <p:cNvPr id="1026" name="Picture 2" descr="http://techicians.com/wp-content/uploads/2015/12/Kodi-cover.png"/>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bwMode="auto">
          <a:xfrm>
            <a:off x="628650" y="1690689"/>
            <a:ext cx="3886200" cy="2176272"/>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Afbeelding 8"/>
          <p:cNvPicPr>
            <a:picLocks noChangeAspect="1"/>
          </p:cNvPicPr>
          <p:nvPr/>
        </p:nvPicPr>
        <p:blipFill>
          <a:blip r:embed="rId5"/>
          <a:stretch>
            <a:fillRect/>
          </a:stretch>
        </p:blipFill>
        <p:spPr>
          <a:xfrm>
            <a:off x="628650" y="4001294"/>
            <a:ext cx="3886200" cy="2176272"/>
          </a:xfrm>
          <a:prstGeom prst="rect">
            <a:avLst/>
          </a:prstGeom>
        </p:spPr>
      </p:pic>
    </p:spTree>
    <p:extLst>
      <p:ext uri="{BB962C8B-B14F-4D97-AF65-F5344CB8AC3E}">
        <p14:creationId xmlns:p14="http://schemas.microsoft.com/office/powerpoint/2010/main" val="28072862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Afbeelding 9"/>
          <p:cNvPicPr>
            <a:picLocks noChangeAspect="1"/>
          </p:cNvPicPr>
          <p:nvPr/>
        </p:nvPicPr>
        <p:blipFill>
          <a:blip r:embed="rId3"/>
          <a:stretch>
            <a:fillRect/>
          </a:stretch>
        </p:blipFill>
        <p:spPr>
          <a:xfrm>
            <a:off x="15654" y="1268760"/>
            <a:ext cx="5189082" cy="3168352"/>
          </a:xfrm>
          <a:prstGeom prst="rect">
            <a:avLst/>
          </a:prstGeom>
        </p:spPr>
      </p:pic>
      <p:pic>
        <p:nvPicPr>
          <p:cNvPr id="11" name="Afbeelding 10"/>
          <p:cNvPicPr>
            <a:picLocks noChangeAspect="1"/>
          </p:cNvPicPr>
          <p:nvPr/>
        </p:nvPicPr>
        <p:blipFill>
          <a:blip r:embed="rId4"/>
          <a:stretch>
            <a:fillRect/>
          </a:stretch>
        </p:blipFill>
        <p:spPr>
          <a:xfrm>
            <a:off x="3203848" y="2780928"/>
            <a:ext cx="4176464" cy="3241516"/>
          </a:xfrm>
          <a:prstGeom prst="rect">
            <a:avLst/>
          </a:prstGeom>
        </p:spPr>
      </p:pic>
      <p:sp>
        <p:nvSpPr>
          <p:cNvPr id="5" name="Titel 4"/>
          <p:cNvSpPr>
            <a:spLocks noGrp="1"/>
          </p:cNvSpPr>
          <p:nvPr>
            <p:ph type="title"/>
          </p:nvPr>
        </p:nvSpPr>
        <p:spPr/>
        <p:txBody>
          <a:bodyPr/>
          <a:lstStyle/>
          <a:p>
            <a:r>
              <a:rPr lang="nl-NL" dirty="0"/>
              <a:t>Programmeren</a:t>
            </a:r>
          </a:p>
        </p:txBody>
      </p:sp>
      <p:sp>
        <p:nvSpPr>
          <p:cNvPr id="7" name="Tijdelijke aanduiding voor inhoud 6"/>
          <p:cNvSpPr>
            <a:spLocks noGrp="1"/>
          </p:cNvSpPr>
          <p:nvPr>
            <p:ph sz="half" idx="2"/>
          </p:nvPr>
        </p:nvSpPr>
        <p:spPr>
          <a:xfrm>
            <a:off x="5508104" y="1484784"/>
            <a:ext cx="3312368" cy="4351338"/>
          </a:xfrm>
        </p:spPr>
        <p:txBody>
          <a:bodyPr/>
          <a:lstStyle/>
          <a:p>
            <a:pPr>
              <a:buBlip>
                <a:blip r:embed="rId5"/>
              </a:buBlip>
            </a:pPr>
            <a:r>
              <a:rPr lang="nl-NL" dirty="0"/>
              <a:t>Python</a:t>
            </a:r>
          </a:p>
          <a:p>
            <a:pPr>
              <a:buBlip>
                <a:blip r:embed="rId5"/>
              </a:buBlip>
            </a:pPr>
            <a:r>
              <a:rPr lang="nl-NL" dirty="0"/>
              <a:t>Scratch (visueel)</a:t>
            </a:r>
          </a:p>
          <a:p>
            <a:endParaRPr lang="nl-NL" dirty="0"/>
          </a:p>
        </p:txBody>
      </p:sp>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33</a:t>
            </a:fld>
            <a:endParaRPr lang="nl-NL"/>
          </a:p>
        </p:txBody>
      </p:sp>
    </p:spTree>
    <p:extLst>
      <p:ext uri="{BB962C8B-B14F-4D97-AF65-F5344CB8AC3E}">
        <p14:creationId xmlns:p14="http://schemas.microsoft.com/office/powerpoint/2010/main" val="28046331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fontScale="92500" lnSpcReduction="20000"/>
          </a:bodyPr>
          <a:lstStyle/>
          <a:p>
            <a:pPr>
              <a:buBlip>
                <a:blip r:embed="rId2"/>
              </a:buBlip>
            </a:pPr>
            <a:r>
              <a:rPr lang="nl-NL" dirty="0">
                <a:hlinkClick r:id="rId3"/>
              </a:rPr>
              <a:t>https://www.raspberrypi.org/help/</a:t>
            </a:r>
            <a:endParaRPr lang="nl-NL" dirty="0"/>
          </a:p>
          <a:p>
            <a:endParaRPr lang="nl-NL" dirty="0"/>
          </a:p>
          <a:p>
            <a:endParaRPr lang="nl-NL" dirty="0"/>
          </a:p>
          <a:p>
            <a:pPr marL="0" indent="0">
              <a:buNone/>
            </a:pPr>
            <a:endParaRPr lang="nl-NL" dirty="0"/>
          </a:p>
          <a:p>
            <a:endParaRPr lang="nl-NL" dirty="0"/>
          </a:p>
          <a:p>
            <a:pPr marL="0" indent="0">
              <a:buNone/>
            </a:pPr>
            <a:endParaRPr lang="nl-NL" dirty="0"/>
          </a:p>
          <a:p>
            <a:pPr marL="0" indent="0">
              <a:buNone/>
            </a:pPr>
            <a:endParaRPr lang="nl-NL" dirty="0"/>
          </a:p>
          <a:p>
            <a:endParaRPr lang="nl-NL" dirty="0"/>
          </a:p>
          <a:p>
            <a:pPr>
              <a:buBlip>
                <a:blip r:embed="rId2"/>
              </a:buBlip>
            </a:pPr>
            <a:r>
              <a:rPr lang="nl-NL" dirty="0" err="1"/>
              <a:t>https</a:t>
            </a:r>
            <a:r>
              <a:rPr lang="nl-NL" dirty="0"/>
              <a:t>://</a:t>
            </a:r>
            <a:r>
              <a:rPr lang="nl-NL" dirty="0" err="1"/>
              <a:t>www.raspberrypi.org</a:t>
            </a:r>
            <a:r>
              <a:rPr lang="nl-NL" dirty="0"/>
              <a:t>/</a:t>
            </a:r>
            <a:r>
              <a:rPr lang="nl-NL" dirty="0" err="1"/>
              <a:t>magpi</a:t>
            </a:r>
            <a:r>
              <a:rPr lang="nl-NL" dirty="0"/>
              <a:t>/</a:t>
            </a:r>
            <a:br>
              <a:rPr lang="nl-NL" dirty="0"/>
            </a:br>
            <a:r>
              <a:rPr lang="nl-NL" sz="1900" dirty="0"/>
              <a:t>Gratis </a:t>
            </a:r>
            <a:r>
              <a:rPr lang="nl-NL" sz="1900" dirty="0" err="1"/>
              <a:t>MagPi</a:t>
            </a:r>
            <a:r>
              <a:rPr lang="nl-NL" sz="1900" dirty="0"/>
              <a:t> tijdschriften (PDF)</a:t>
            </a:r>
          </a:p>
        </p:txBody>
      </p:sp>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34</a:t>
            </a:fld>
            <a:endParaRPr lang="nl-NL"/>
          </a:p>
        </p:txBody>
      </p:sp>
      <p:sp>
        <p:nvSpPr>
          <p:cNvPr id="5" name="Titel 4"/>
          <p:cNvSpPr>
            <a:spLocks noGrp="1"/>
          </p:cNvSpPr>
          <p:nvPr>
            <p:ph type="title"/>
          </p:nvPr>
        </p:nvSpPr>
        <p:spPr/>
        <p:txBody>
          <a:bodyPr/>
          <a:lstStyle/>
          <a:p>
            <a:r>
              <a:rPr lang="nl-NL" dirty="0"/>
              <a:t>Support</a:t>
            </a:r>
          </a:p>
        </p:txBody>
      </p:sp>
      <p:pic>
        <p:nvPicPr>
          <p:cNvPr id="6" name="Afbeelding 5"/>
          <p:cNvPicPr>
            <a:picLocks noChangeAspect="1"/>
          </p:cNvPicPr>
          <p:nvPr/>
        </p:nvPicPr>
        <p:blipFill>
          <a:blip r:embed="rId4"/>
          <a:stretch>
            <a:fillRect/>
          </a:stretch>
        </p:blipFill>
        <p:spPr>
          <a:xfrm>
            <a:off x="1573162" y="2259828"/>
            <a:ext cx="4035341" cy="2885772"/>
          </a:xfrm>
          <a:prstGeom prst="rect">
            <a:avLst/>
          </a:prstGeom>
        </p:spPr>
      </p:pic>
      <p:pic>
        <p:nvPicPr>
          <p:cNvPr id="7" name="Afbeelding 6"/>
          <p:cNvPicPr>
            <a:picLocks noChangeAspect="1"/>
          </p:cNvPicPr>
          <p:nvPr/>
        </p:nvPicPr>
        <p:blipFill>
          <a:blip r:embed="rId5"/>
          <a:stretch>
            <a:fillRect/>
          </a:stretch>
        </p:blipFill>
        <p:spPr>
          <a:xfrm>
            <a:off x="6749654" y="2482646"/>
            <a:ext cx="1789607" cy="2532268"/>
          </a:xfrm>
          <a:prstGeom prst="rect">
            <a:avLst/>
          </a:prstGeom>
        </p:spPr>
      </p:pic>
    </p:spTree>
    <p:extLst>
      <p:ext uri="{BB962C8B-B14F-4D97-AF65-F5344CB8AC3E}">
        <p14:creationId xmlns:p14="http://schemas.microsoft.com/office/powerpoint/2010/main" val="34606337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Geïnteresseerd?</a:t>
            </a:r>
          </a:p>
        </p:txBody>
      </p:sp>
      <p:sp>
        <p:nvSpPr>
          <p:cNvPr id="3" name="Tijdelijke aanduiding voor inhoud 2"/>
          <p:cNvSpPr>
            <a:spLocks noGrp="1"/>
          </p:cNvSpPr>
          <p:nvPr>
            <p:ph idx="1"/>
          </p:nvPr>
        </p:nvSpPr>
        <p:spPr/>
        <p:txBody>
          <a:bodyPr/>
          <a:lstStyle/>
          <a:p>
            <a:pPr>
              <a:buBlip>
                <a:blip r:embed="rId3"/>
              </a:buBlip>
            </a:pPr>
            <a:r>
              <a:rPr lang="nl-NL" dirty="0"/>
              <a:t>Interessegroep HCC!</a:t>
            </a:r>
          </a:p>
          <a:p>
            <a:pPr lvl="1"/>
            <a:r>
              <a:rPr lang="nl-NL" dirty="0"/>
              <a:t>Afhankelijk van applicatie</a:t>
            </a:r>
          </a:p>
          <a:p>
            <a:pPr lvl="1"/>
            <a:r>
              <a:rPr lang="nl-NL" dirty="0">
                <a:hlinkClick r:id="rId4"/>
              </a:rPr>
              <a:t>https://www.hcc.nl/raspberry-pi-thema</a:t>
            </a:r>
            <a:endParaRPr lang="nl-NL" dirty="0"/>
          </a:p>
          <a:p>
            <a:pPr lvl="1"/>
            <a:r>
              <a:rPr lang="nl-NL" dirty="0"/>
              <a:t>Nieuwsbrieven</a:t>
            </a:r>
          </a:p>
          <a:p>
            <a:pPr lvl="1"/>
            <a:r>
              <a:rPr lang="nl-NL" dirty="0"/>
              <a:t>Bijeenkomsten</a:t>
            </a:r>
          </a:p>
          <a:p>
            <a:pPr lvl="1"/>
            <a:endParaRPr lang="nl-NL" dirty="0"/>
          </a:p>
          <a:p>
            <a:pPr>
              <a:buBlip>
                <a:blip r:embed="rId3"/>
              </a:buBlip>
            </a:pPr>
            <a:r>
              <a:rPr lang="nl-NL" dirty="0"/>
              <a:t>PC-Active 289 (Augustus 2016) </a:t>
            </a:r>
          </a:p>
        </p:txBody>
      </p:sp>
      <p:sp>
        <p:nvSpPr>
          <p:cNvPr id="6" name="Tijdelijke aanduiding voor dianummer 5"/>
          <p:cNvSpPr>
            <a:spLocks noGrp="1"/>
          </p:cNvSpPr>
          <p:nvPr>
            <p:ph type="sldNum" sz="quarter" idx="12"/>
          </p:nvPr>
        </p:nvSpPr>
        <p:spPr>
          <a:xfrm>
            <a:off x="518220" y="6347420"/>
            <a:ext cx="2133600" cy="365125"/>
          </a:xfrm>
        </p:spPr>
        <p:txBody>
          <a:bodyPr/>
          <a:lstStyle/>
          <a:p>
            <a:pPr algn="l"/>
            <a:fld id="{CC0D5734-3427-4385-9EE3-A8D07131E553}" type="slidenum">
              <a:rPr lang="nl-NL" smtClean="0">
                <a:solidFill>
                  <a:prstClr val="black"/>
                </a:solidFill>
              </a:rPr>
              <a:pPr algn="l"/>
              <a:t>35</a:t>
            </a:fld>
            <a:endParaRPr lang="nl-NL" dirty="0">
              <a:solidFill>
                <a:prstClr val="black"/>
              </a:solidFill>
            </a:endParaRPr>
          </a:p>
        </p:txBody>
      </p:sp>
      <p:sp>
        <p:nvSpPr>
          <p:cNvPr id="7" name="Tijdelijke aanduiding voor voettekst 6"/>
          <p:cNvSpPr>
            <a:spLocks noGrp="1"/>
          </p:cNvSpPr>
          <p:nvPr>
            <p:ph type="ftr" sz="quarter" idx="11"/>
          </p:nvPr>
        </p:nvSpPr>
        <p:spPr/>
        <p:txBody>
          <a:bodyPr/>
          <a:lstStyle/>
          <a:p>
            <a:r>
              <a:rPr lang="nl-NL"/>
              <a:t>Raspberry Pi</a:t>
            </a:r>
            <a:endParaRPr lang="nl-NL" dirty="0"/>
          </a:p>
        </p:txBody>
      </p:sp>
    </p:spTree>
    <p:extLst>
      <p:ext uri="{BB962C8B-B14F-4D97-AF65-F5344CB8AC3E}">
        <p14:creationId xmlns:p14="http://schemas.microsoft.com/office/powerpoint/2010/main" val="20055223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descr="ctnl15rp_001000_cover_ok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8024" y="1412776"/>
            <a:ext cx="4104456" cy="4104456"/>
          </a:xfrm>
          <a:prstGeom prst="rect">
            <a:avLst/>
          </a:prstGeom>
        </p:spPr>
      </p:pic>
      <p:sp>
        <p:nvSpPr>
          <p:cNvPr id="2" name="Titel 1"/>
          <p:cNvSpPr>
            <a:spLocks noGrp="1"/>
          </p:cNvSpPr>
          <p:nvPr>
            <p:ph type="title"/>
          </p:nvPr>
        </p:nvSpPr>
        <p:spPr/>
        <p:txBody>
          <a:bodyPr/>
          <a:lstStyle/>
          <a:p>
            <a:r>
              <a:rPr lang="nl-NL" dirty="0"/>
              <a:t>Aanbieding</a:t>
            </a:r>
          </a:p>
        </p:txBody>
      </p:sp>
      <p:sp>
        <p:nvSpPr>
          <p:cNvPr id="3" name="Tijdelijke aanduiding voor inhoud 2"/>
          <p:cNvSpPr>
            <a:spLocks noGrp="1"/>
          </p:cNvSpPr>
          <p:nvPr>
            <p:ph idx="1"/>
          </p:nvPr>
        </p:nvSpPr>
        <p:spPr>
          <a:xfrm>
            <a:off x="291891" y="1320904"/>
            <a:ext cx="4712157" cy="1170060"/>
          </a:xfrm>
        </p:spPr>
        <p:txBody>
          <a:bodyPr>
            <a:normAutofit/>
          </a:bodyPr>
          <a:lstStyle/>
          <a:p>
            <a:pPr marL="0" indent="0">
              <a:buNone/>
            </a:pPr>
            <a:r>
              <a:rPr lang="nl-NL" sz="2000" dirty="0"/>
              <a:t>Nog geen lid? Wordt nu lid van de HCC en je krijgt gratis de de </a:t>
            </a:r>
            <a:r>
              <a:rPr lang="nl-NL" sz="2000" dirty="0" err="1"/>
              <a:t>Raspberry</a:t>
            </a:r>
            <a:r>
              <a:rPr lang="nl-NL" sz="2000" dirty="0"/>
              <a:t> PI Special. Lidmaatschap : €37,75 per jaar.</a:t>
            </a:r>
          </a:p>
        </p:txBody>
      </p:sp>
      <p:sp>
        <p:nvSpPr>
          <p:cNvPr id="5" name="Rechthoek 4"/>
          <p:cNvSpPr/>
          <p:nvPr/>
        </p:nvSpPr>
        <p:spPr>
          <a:xfrm>
            <a:off x="314414" y="2490964"/>
            <a:ext cx="4572000" cy="2554545"/>
          </a:xfrm>
          <a:prstGeom prst="rect">
            <a:avLst/>
          </a:prstGeom>
        </p:spPr>
        <p:txBody>
          <a:bodyPr>
            <a:spAutoFit/>
          </a:bodyPr>
          <a:lstStyle/>
          <a:p>
            <a:r>
              <a:rPr lang="nl-NL" sz="2000" b="1" dirty="0">
                <a:latin typeface="Arial" panose="020B0604020202020204" pitchFamily="34" charset="0"/>
                <a:cs typeface="Arial" panose="020B0604020202020204" pitchFamily="34" charset="0"/>
              </a:rPr>
              <a:t>Enkele </a:t>
            </a:r>
            <a:r>
              <a:rPr lang="nl-NL" sz="2000" b="1" dirty="0" err="1">
                <a:latin typeface="Arial" panose="020B0604020202020204" pitchFamily="34" charset="0"/>
                <a:cs typeface="Arial" panose="020B0604020202020204" pitchFamily="34" charset="0"/>
              </a:rPr>
              <a:t>highlights</a:t>
            </a:r>
            <a:r>
              <a:rPr lang="nl-NL" sz="2000" b="1" dirty="0">
                <a:latin typeface="Arial" panose="020B0604020202020204" pitchFamily="34" charset="0"/>
                <a:cs typeface="Arial" panose="020B0604020202020204" pitchFamily="34" charset="0"/>
              </a:rPr>
              <a:t> op een rij:</a:t>
            </a:r>
            <a:endParaRPr lang="nl-NL" sz="2000" dirty="0">
              <a:latin typeface="Arial" panose="020B0604020202020204" pitchFamily="34" charset="0"/>
              <a:cs typeface="Arial" panose="020B0604020202020204" pitchFamily="34" charset="0"/>
            </a:endParaRPr>
          </a:p>
          <a:p>
            <a:pPr>
              <a:buFont typeface="Arial" panose="020B0604020202020204" pitchFamily="34" charset="0"/>
              <a:buChar char="•"/>
            </a:pPr>
            <a:r>
              <a:rPr lang="nl-NL" sz="2000" dirty="0">
                <a:latin typeface="Arial" panose="020B0604020202020204" pitchFamily="34" charset="0"/>
                <a:cs typeface="Arial" panose="020B0604020202020204" pitchFamily="34" charset="0"/>
              </a:rPr>
              <a:t>6x per jaar PC-Active magazine</a:t>
            </a:r>
          </a:p>
          <a:p>
            <a:pPr>
              <a:buFont typeface="Arial" panose="020B0604020202020204" pitchFamily="34" charset="0"/>
              <a:buChar char="•"/>
            </a:pPr>
            <a:r>
              <a:rPr lang="nl-NL" sz="2000" dirty="0">
                <a:latin typeface="Arial" panose="020B0604020202020204" pitchFamily="34" charset="0"/>
                <a:cs typeface="Arial" panose="020B0604020202020204" pitchFamily="34" charset="0"/>
              </a:rPr>
              <a:t>Vele aantrekkelijke kortingen</a:t>
            </a:r>
          </a:p>
          <a:p>
            <a:pPr>
              <a:buFont typeface="Arial" panose="020B0604020202020204" pitchFamily="34" charset="0"/>
              <a:buChar char="•"/>
            </a:pPr>
            <a:r>
              <a:rPr lang="nl-NL" sz="2000" dirty="0">
                <a:latin typeface="Arial" panose="020B0604020202020204" pitchFamily="34" charset="0"/>
                <a:cs typeface="Arial" panose="020B0604020202020204" pitchFamily="34" charset="0"/>
              </a:rPr>
              <a:t>Collectief verzekeringsvoordeel</a:t>
            </a:r>
          </a:p>
          <a:p>
            <a:pPr>
              <a:buFont typeface="Arial" panose="020B0604020202020204" pitchFamily="34" charset="0"/>
              <a:buChar char="•"/>
            </a:pPr>
            <a:r>
              <a:rPr lang="nl-NL" sz="2000" dirty="0">
                <a:latin typeface="Arial" panose="020B0604020202020204" pitchFamily="34" charset="0"/>
                <a:cs typeface="Arial" panose="020B0604020202020204" pitchFamily="34" charset="0"/>
              </a:rPr>
              <a:t>Vele bijeenkomsten door heel het land</a:t>
            </a:r>
          </a:p>
          <a:p>
            <a:pPr>
              <a:buFont typeface="Arial" panose="020B0604020202020204" pitchFamily="34" charset="0"/>
              <a:buChar char="•"/>
            </a:pPr>
            <a:r>
              <a:rPr lang="nl-NL" sz="2000" dirty="0" err="1">
                <a:latin typeface="Arial" panose="020B0604020202020204" pitchFamily="34" charset="0"/>
                <a:cs typeface="Arial" panose="020B0604020202020204" pitchFamily="34" charset="0"/>
              </a:rPr>
              <a:t>HCC!net</a:t>
            </a:r>
            <a:r>
              <a:rPr lang="nl-NL" sz="2000" dirty="0">
                <a:latin typeface="Arial" panose="020B0604020202020204" pitchFamily="34" charset="0"/>
                <a:cs typeface="Arial" panose="020B0604020202020204" pitchFamily="34" charset="0"/>
              </a:rPr>
              <a:t> e-mailadres incl. spamfilter</a:t>
            </a:r>
          </a:p>
          <a:p>
            <a:pPr>
              <a:buFont typeface="Arial" panose="020B0604020202020204" pitchFamily="34" charset="0"/>
              <a:buChar char="•"/>
            </a:pPr>
            <a:r>
              <a:rPr lang="nl-NL" sz="2000" dirty="0">
                <a:latin typeface="Arial" panose="020B0604020202020204" pitchFamily="34" charset="0"/>
                <a:cs typeface="Arial" panose="020B0604020202020204" pitchFamily="34" charset="0"/>
              </a:rPr>
              <a:t>Hulp via onder andere het forum</a:t>
            </a:r>
          </a:p>
        </p:txBody>
      </p:sp>
      <p:sp>
        <p:nvSpPr>
          <p:cNvPr id="6" name="Rechthoek 5"/>
          <p:cNvSpPr/>
          <p:nvPr/>
        </p:nvSpPr>
        <p:spPr>
          <a:xfrm>
            <a:off x="684087" y="5045509"/>
            <a:ext cx="3035703" cy="369332"/>
          </a:xfrm>
          <a:prstGeom prst="rect">
            <a:avLst/>
          </a:prstGeom>
        </p:spPr>
        <p:txBody>
          <a:bodyPr wrap="none">
            <a:spAutoFit/>
          </a:bodyPr>
          <a:lstStyle/>
          <a:p>
            <a:r>
              <a:rPr lang="nl-NL" dirty="0"/>
              <a:t>https://www.hcc.nl/lidworden</a:t>
            </a:r>
          </a:p>
        </p:txBody>
      </p:sp>
    </p:spTree>
    <p:extLst>
      <p:ext uri="{BB962C8B-B14F-4D97-AF65-F5344CB8AC3E}">
        <p14:creationId xmlns:p14="http://schemas.microsoft.com/office/powerpoint/2010/main" val="21739703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1"/>
          <p:cNvPicPr>
            <a:picLocks noChangeAspect="1"/>
          </p:cNvPicPr>
          <p:nvPr/>
        </p:nvPicPr>
        <p:blipFill>
          <a:blip r:embed="rId3"/>
          <a:srcRect/>
          <a:stretch>
            <a:fillRect/>
          </a:stretch>
        </p:blipFill>
        <p:spPr bwMode="auto">
          <a:xfrm>
            <a:off x="2560453" y="1052261"/>
            <a:ext cx="4048539" cy="4783411"/>
          </a:xfrm>
          <a:prstGeom prst="rect">
            <a:avLst/>
          </a:prstGeom>
          <a:noFill/>
          <a:ln w="9525">
            <a:noFill/>
            <a:miter lim="800000"/>
            <a:headEnd/>
            <a:tailEnd/>
          </a:ln>
        </p:spPr>
      </p:pic>
      <p:sp>
        <p:nvSpPr>
          <p:cNvPr id="2" name="Tijdelijke aanduiding voor dianummer 1"/>
          <p:cNvSpPr>
            <a:spLocks noGrp="1"/>
          </p:cNvSpPr>
          <p:nvPr>
            <p:ph type="sldNum" sz="quarter" idx="12"/>
          </p:nvPr>
        </p:nvSpPr>
        <p:spPr/>
        <p:txBody>
          <a:bodyPr/>
          <a:lstStyle/>
          <a:p>
            <a:fld id="{CC0D5734-3427-4385-9EE3-A8D07131E553}" type="slidenum">
              <a:rPr lang="nl-NL" smtClean="0">
                <a:solidFill>
                  <a:schemeClr val="tx1"/>
                </a:solidFill>
              </a:rPr>
              <a:pPr/>
              <a:t>37</a:t>
            </a:fld>
            <a:endParaRPr lang="nl-NL">
              <a:solidFill>
                <a:schemeClr val="tx1"/>
              </a:solidFill>
            </a:endParaRPr>
          </a:p>
        </p:txBody>
      </p:sp>
      <p:sp>
        <p:nvSpPr>
          <p:cNvPr id="5" name="Tijdelijke aanduiding voor voettekst 4"/>
          <p:cNvSpPr>
            <a:spLocks noGrp="1"/>
          </p:cNvSpPr>
          <p:nvPr>
            <p:ph type="ftr" sz="quarter" idx="11"/>
          </p:nvPr>
        </p:nvSpPr>
        <p:spPr/>
        <p:txBody>
          <a:bodyPr/>
          <a:lstStyle/>
          <a:p>
            <a:r>
              <a:rPr lang="nl-NL"/>
              <a:t>Raspberry Pi</a:t>
            </a:r>
          </a:p>
        </p:txBody>
      </p:sp>
    </p:spTree>
    <p:extLst>
      <p:ext uri="{BB962C8B-B14F-4D97-AF65-F5344CB8AC3E}">
        <p14:creationId xmlns:p14="http://schemas.microsoft.com/office/powerpoint/2010/main" val="3543705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inhoud 5"/>
          <p:cNvPicPr>
            <a:picLocks noGrp="1" noChangeAspect="1"/>
          </p:cNvPicPr>
          <p:nvPr>
            <p:ph idx="1"/>
          </p:nvPr>
        </p:nvPicPr>
        <p:blipFill>
          <a:blip r:embed="rId3"/>
          <a:stretch>
            <a:fillRect/>
          </a:stretch>
        </p:blipFill>
        <p:spPr>
          <a:xfrm>
            <a:off x="1111075" y="1825625"/>
            <a:ext cx="6921850" cy="4351338"/>
          </a:xfrm>
          <a:prstGeom prst="rect">
            <a:avLst/>
          </a:prstGeom>
        </p:spPr>
      </p:pic>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4</a:t>
            </a:fld>
            <a:endParaRPr lang="nl-NL"/>
          </a:p>
        </p:txBody>
      </p:sp>
      <p:sp>
        <p:nvSpPr>
          <p:cNvPr id="5" name="Titel 4"/>
          <p:cNvSpPr>
            <a:spLocks noGrp="1"/>
          </p:cNvSpPr>
          <p:nvPr>
            <p:ph type="title"/>
          </p:nvPr>
        </p:nvSpPr>
        <p:spPr/>
        <p:txBody>
          <a:bodyPr/>
          <a:lstStyle/>
          <a:p>
            <a:r>
              <a:rPr lang="nl-NL" dirty="0"/>
              <a:t>Versies</a:t>
            </a:r>
          </a:p>
        </p:txBody>
      </p:sp>
    </p:spTree>
    <p:extLst>
      <p:ext uri="{BB962C8B-B14F-4D97-AF65-F5344CB8AC3E}">
        <p14:creationId xmlns:p14="http://schemas.microsoft.com/office/powerpoint/2010/main" val="2008996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5</a:t>
            </a:fld>
            <a:endParaRPr lang="nl-NL"/>
          </a:p>
        </p:txBody>
      </p:sp>
      <p:sp>
        <p:nvSpPr>
          <p:cNvPr id="5" name="Titel 4"/>
          <p:cNvSpPr>
            <a:spLocks noGrp="1"/>
          </p:cNvSpPr>
          <p:nvPr>
            <p:ph type="title"/>
          </p:nvPr>
        </p:nvSpPr>
        <p:spPr/>
        <p:txBody>
          <a:bodyPr/>
          <a:lstStyle/>
          <a:p>
            <a:r>
              <a:rPr lang="nl-NL" dirty="0"/>
              <a:t>Accessoires</a:t>
            </a:r>
          </a:p>
        </p:txBody>
      </p:sp>
      <p:pic>
        <p:nvPicPr>
          <p:cNvPr id="7" name="Tijdelijke aanduiding voor inhoud 6"/>
          <p:cNvPicPr>
            <a:picLocks noGrp="1" noChangeAspect="1"/>
          </p:cNvPicPr>
          <p:nvPr>
            <p:ph idx="1"/>
          </p:nvPr>
        </p:nvPicPr>
        <p:blipFill>
          <a:blip r:embed="rId3"/>
          <a:stretch>
            <a:fillRect/>
          </a:stretch>
        </p:blipFill>
        <p:spPr>
          <a:xfrm>
            <a:off x="628650" y="2126375"/>
            <a:ext cx="7886700" cy="3749837"/>
          </a:xfrm>
          <a:prstGeom prst="rect">
            <a:avLst/>
          </a:prstGeom>
        </p:spPr>
      </p:pic>
    </p:spTree>
    <p:extLst>
      <p:ext uri="{BB962C8B-B14F-4D97-AF65-F5344CB8AC3E}">
        <p14:creationId xmlns:p14="http://schemas.microsoft.com/office/powerpoint/2010/main" val="1387469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Componenten</a:t>
            </a:r>
          </a:p>
        </p:txBody>
      </p:sp>
      <p:sp>
        <p:nvSpPr>
          <p:cNvPr id="3" name="Tijdelijke aanduiding voor tekst 2"/>
          <p:cNvSpPr>
            <a:spLocks noGrp="1"/>
          </p:cNvSpPr>
          <p:nvPr>
            <p:ph type="body" idx="1"/>
          </p:nvPr>
        </p:nvSpPr>
        <p:spPr/>
        <p:txBody>
          <a:bodyPr/>
          <a:lstStyle/>
          <a:p>
            <a:endParaRPr lang="nl-NL"/>
          </a:p>
        </p:txBody>
      </p:sp>
      <p:sp>
        <p:nvSpPr>
          <p:cNvPr id="4" name="Tijdelijke aanduiding voor voettekst 3"/>
          <p:cNvSpPr>
            <a:spLocks noGrp="1"/>
          </p:cNvSpPr>
          <p:nvPr>
            <p:ph type="ftr" sz="quarter" idx="11"/>
          </p:nvPr>
        </p:nvSpPr>
        <p:spPr/>
        <p:txBody>
          <a:bodyPr/>
          <a:lstStyle/>
          <a:p>
            <a:r>
              <a:rPr lang="nl-NL"/>
              <a:t>Raspberry Pi</a:t>
            </a:r>
          </a:p>
        </p:txBody>
      </p:sp>
      <p:sp>
        <p:nvSpPr>
          <p:cNvPr id="5" name="Tijdelijke aanduiding voor dianummer 4"/>
          <p:cNvSpPr>
            <a:spLocks noGrp="1"/>
          </p:cNvSpPr>
          <p:nvPr>
            <p:ph type="sldNum" sz="quarter" idx="12"/>
          </p:nvPr>
        </p:nvSpPr>
        <p:spPr/>
        <p:txBody>
          <a:bodyPr/>
          <a:lstStyle/>
          <a:p>
            <a:fld id="{1B5C9A5D-9CB6-4683-AA33-3EF8E5F24634}" type="slidenum">
              <a:rPr lang="nl-NL" smtClean="0"/>
              <a:t>6</a:t>
            </a:fld>
            <a:endParaRPr lang="nl-NL"/>
          </a:p>
        </p:txBody>
      </p:sp>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9899" y="1153729"/>
            <a:ext cx="3850689" cy="2361398"/>
          </a:xfrm>
          <a:prstGeom prst="rect">
            <a:avLst/>
          </a:prstGeom>
        </p:spPr>
      </p:pic>
    </p:spTree>
    <p:extLst>
      <p:ext uri="{BB962C8B-B14F-4D97-AF65-F5344CB8AC3E}">
        <p14:creationId xmlns:p14="http://schemas.microsoft.com/office/powerpoint/2010/main" val="19930235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a:bodyPr>
          <a:lstStyle/>
          <a:p>
            <a:pPr>
              <a:buBlip>
                <a:blip r:embed="rId3"/>
              </a:buBlip>
            </a:pPr>
            <a:r>
              <a:rPr lang="nl-NL" dirty="0"/>
              <a:t>Singleboardcomputer</a:t>
            </a:r>
          </a:p>
        </p:txBody>
      </p:sp>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7</a:t>
            </a:fld>
            <a:endParaRPr lang="nl-NL" dirty="0"/>
          </a:p>
        </p:txBody>
      </p:sp>
      <p:sp>
        <p:nvSpPr>
          <p:cNvPr id="5" name="Titel 4"/>
          <p:cNvSpPr>
            <a:spLocks noGrp="1"/>
          </p:cNvSpPr>
          <p:nvPr>
            <p:ph type="title"/>
          </p:nvPr>
        </p:nvSpPr>
        <p:spPr/>
        <p:txBody>
          <a:bodyPr/>
          <a:lstStyle/>
          <a:p>
            <a:r>
              <a:rPr lang="nl-NL" dirty="0"/>
              <a:t>Wat zit er in? (grote stappen)</a:t>
            </a:r>
          </a:p>
        </p:txBody>
      </p:sp>
      <p:pic>
        <p:nvPicPr>
          <p:cNvPr id="6" name="Afbeelding 5"/>
          <p:cNvPicPr>
            <a:picLocks noChangeAspect="1"/>
          </p:cNvPicPr>
          <p:nvPr/>
        </p:nvPicPr>
        <p:blipFill>
          <a:blip r:embed="rId4"/>
          <a:stretch>
            <a:fillRect/>
          </a:stretch>
        </p:blipFill>
        <p:spPr>
          <a:xfrm>
            <a:off x="6457950" y="5629563"/>
            <a:ext cx="1961905" cy="561905"/>
          </a:xfrm>
          <a:prstGeom prst="rect">
            <a:avLst/>
          </a:prstGeom>
        </p:spPr>
      </p:pic>
    </p:spTree>
    <p:extLst>
      <p:ext uri="{BB962C8B-B14F-4D97-AF65-F5344CB8AC3E}">
        <p14:creationId xmlns:p14="http://schemas.microsoft.com/office/powerpoint/2010/main" val="2041092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8</a:t>
            </a:fld>
            <a:endParaRPr lang="nl-NL"/>
          </a:p>
        </p:txBody>
      </p:sp>
      <p:sp>
        <p:nvSpPr>
          <p:cNvPr id="5" name="Titel 4"/>
          <p:cNvSpPr>
            <a:spLocks noGrp="1"/>
          </p:cNvSpPr>
          <p:nvPr>
            <p:ph type="title"/>
          </p:nvPr>
        </p:nvSpPr>
        <p:spPr/>
        <p:txBody>
          <a:bodyPr/>
          <a:lstStyle/>
          <a:p>
            <a:r>
              <a:rPr lang="nl-NL" dirty="0"/>
              <a:t>Moederbord Pi3 B</a:t>
            </a:r>
          </a:p>
        </p:txBody>
      </p:sp>
      <p:pic>
        <p:nvPicPr>
          <p:cNvPr id="6" name="Afbeelding 5"/>
          <p:cNvPicPr>
            <a:picLocks noChangeAspect="1"/>
          </p:cNvPicPr>
          <p:nvPr/>
        </p:nvPicPr>
        <p:blipFill>
          <a:blip r:embed="rId3"/>
          <a:stretch>
            <a:fillRect/>
          </a:stretch>
        </p:blipFill>
        <p:spPr>
          <a:xfrm>
            <a:off x="1125291" y="1525814"/>
            <a:ext cx="6965757" cy="4582524"/>
          </a:xfrm>
          <a:prstGeom prst="rect">
            <a:avLst/>
          </a:prstGeom>
        </p:spPr>
      </p:pic>
    </p:spTree>
    <p:extLst>
      <p:ext uri="{BB962C8B-B14F-4D97-AF65-F5344CB8AC3E}">
        <p14:creationId xmlns:p14="http://schemas.microsoft.com/office/powerpoint/2010/main" val="13603021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nl-NL"/>
              <a:t>Raspberry Pi</a:t>
            </a:r>
            <a:endParaRPr lang="nl-NL" dirty="0"/>
          </a:p>
        </p:txBody>
      </p:sp>
      <p:sp>
        <p:nvSpPr>
          <p:cNvPr id="4" name="Tijdelijke aanduiding voor dianummer 3"/>
          <p:cNvSpPr>
            <a:spLocks noGrp="1"/>
          </p:cNvSpPr>
          <p:nvPr>
            <p:ph type="sldNum" sz="quarter" idx="12"/>
          </p:nvPr>
        </p:nvSpPr>
        <p:spPr/>
        <p:txBody>
          <a:bodyPr/>
          <a:lstStyle/>
          <a:p>
            <a:fld id="{1B5C9A5D-9CB6-4683-AA33-3EF8E5F24634}" type="slidenum">
              <a:rPr lang="nl-NL" smtClean="0"/>
              <a:t>9</a:t>
            </a:fld>
            <a:endParaRPr lang="nl-NL"/>
          </a:p>
        </p:txBody>
      </p:sp>
      <p:sp>
        <p:nvSpPr>
          <p:cNvPr id="5" name="Titel 4"/>
          <p:cNvSpPr>
            <a:spLocks noGrp="1"/>
          </p:cNvSpPr>
          <p:nvPr>
            <p:ph type="title"/>
          </p:nvPr>
        </p:nvSpPr>
        <p:spPr/>
        <p:txBody>
          <a:bodyPr/>
          <a:lstStyle/>
          <a:p>
            <a:r>
              <a:rPr lang="nl-NL" dirty="0"/>
              <a:t>Arm-Processor (RISC) (A)</a:t>
            </a:r>
          </a:p>
        </p:txBody>
      </p:sp>
      <p:pic>
        <p:nvPicPr>
          <p:cNvPr id="6" name="Afbeelding 5"/>
          <p:cNvPicPr>
            <a:picLocks noChangeAspect="1"/>
          </p:cNvPicPr>
          <p:nvPr/>
        </p:nvPicPr>
        <p:blipFill>
          <a:blip r:embed="rId3"/>
          <a:stretch>
            <a:fillRect/>
          </a:stretch>
        </p:blipFill>
        <p:spPr>
          <a:xfrm>
            <a:off x="1125291" y="1525814"/>
            <a:ext cx="6965757" cy="4582524"/>
          </a:xfrm>
          <a:prstGeom prst="rect">
            <a:avLst/>
          </a:prstGeom>
        </p:spPr>
      </p:pic>
      <p:sp>
        <p:nvSpPr>
          <p:cNvPr id="7" name="Tekstvak 6"/>
          <p:cNvSpPr txBox="1"/>
          <p:nvPr/>
        </p:nvSpPr>
        <p:spPr>
          <a:xfrm>
            <a:off x="3006136" y="3136801"/>
            <a:ext cx="538533" cy="707886"/>
          </a:xfrm>
          <a:prstGeom prst="rect">
            <a:avLst/>
          </a:prstGeom>
          <a:noFill/>
        </p:spPr>
        <p:txBody>
          <a:bodyPr wrap="square" rtlCol="0">
            <a:spAutoFit/>
          </a:bodyPr>
          <a:lstStyle/>
          <a:p>
            <a:r>
              <a:rPr lang="nl-NL" sz="4000" dirty="0">
                <a:solidFill>
                  <a:srgbClr val="FF0000"/>
                </a:solidFill>
              </a:rPr>
              <a:t>A</a:t>
            </a:r>
          </a:p>
        </p:txBody>
      </p:sp>
      <p:sp>
        <p:nvSpPr>
          <p:cNvPr id="12" name="Tekstvak 11"/>
          <p:cNvSpPr txBox="1"/>
          <p:nvPr/>
        </p:nvSpPr>
        <p:spPr>
          <a:xfrm>
            <a:off x="1092822" y="3393688"/>
            <a:ext cx="538533" cy="707886"/>
          </a:xfrm>
          <a:prstGeom prst="rect">
            <a:avLst/>
          </a:prstGeom>
          <a:noFill/>
        </p:spPr>
        <p:txBody>
          <a:bodyPr wrap="square" rtlCol="0">
            <a:spAutoFit/>
          </a:bodyPr>
          <a:lstStyle/>
          <a:p>
            <a:endParaRPr lang="nl-NL" sz="4000" b="1" dirty="0">
              <a:solidFill>
                <a:srgbClr val="FF0000"/>
              </a:solidFill>
            </a:endParaRPr>
          </a:p>
        </p:txBody>
      </p:sp>
    </p:spTree>
    <p:extLst>
      <p:ext uri="{BB962C8B-B14F-4D97-AF65-F5344CB8AC3E}">
        <p14:creationId xmlns:p14="http://schemas.microsoft.com/office/powerpoint/2010/main" val="2583999639"/>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1801</Words>
  <Application>Microsoft Office PowerPoint</Application>
  <PresentationFormat>Diavoorstelling (4:3)</PresentationFormat>
  <Paragraphs>389</Paragraphs>
  <Slides>37</Slides>
  <Notes>33</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37</vt:i4>
      </vt:variant>
    </vt:vector>
  </HeadingPairs>
  <TitlesOfParts>
    <vt:vector size="42" baseType="lpstr">
      <vt:lpstr>Arial</vt:lpstr>
      <vt:lpstr>Calibri</vt:lpstr>
      <vt:lpstr>Cambria</vt:lpstr>
      <vt:lpstr>Franklin Gothic Medium</vt:lpstr>
      <vt:lpstr>Kantoorthema</vt:lpstr>
      <vt:lpstr> </vt:lpstr>
      <vt:lpstr>Inhoud</vt:lpstr>
      <vt:lpstr>De Ultimate Hobby Computer</vt:lpstr>
      <vt:lpstr>Versies</vt:lpstr>
      <vt:lpstr>Accessoires</vt:lpstr>
      <vt:lpstr>Componenten</vt:lpstr>
      <vt:lpstr>Wat zit er in? (grote stappen)</vt:lpstr>
      <vt:lpstr>Moederbord Pi3 B</vt:lpstr>
      <vt:lpstr>Arm-Processor (RISC) (A)</vt:lpstr>
      <vt:lpstr>GPIO-bus (General Input-Output) (B)</vt:lpstr>
      <vt:lpstr>Micro SD-kaartje (C)</vt:lpstr>
      <vt:lpstr>USB poort (D)</vt:lpstr>
      <vt:lpstr>Display interface (DSI) (E)</vt:lpstr>
      <vt:lpstr>Camera interface (CSI) (F)</vt:lpstr>
      <vt:lpstr>Netwerk Controller (G)</vt:lpstr>
      <vt:lpstr>Wat zit er in? (grote stappen)</vt:lpstr>
      <vt:lpstr>Moederbord Pi 3</vt:lpstr>
      <vt:lpstr>Voeding</vt:lpstr>
      <vt:lpstr>Invoer en opslag</vt:lpstr>
      <vt:lpstr>Monitor aansluiting</vt:lpstr>
      <vt:lpstr>En ook nog</vt:lpstr>
      <vt:lpstr>HAT (Hardware Attached on Top)</vt:lpstr>
      <vt:lpstr>Software</vt:lpstr>
      <vt:lpstr>Ondersteunde besturingssystemen</vt:lpstr>
      <vt:lpstr>NOOBS</vt:lpstr>
      <vt:lpstr>Aansturing Raspbian</vt:lpstr>
      <vt:lpstr>Kopen - winkels</vt:lpstr>
      <vt:lpstr>Toepassingen</vt:lpstr>
      <vt:lpstr>Wat doe je ermee?</vt:lpstr>
      <vt:lpstr>Domotica: Uitlezen slimme meter </vt:lpstr>
      <vt:lpstr>Domotica: Schakelaars – Z-wave</vt:lpstr>
      <vt:lpstr>Kodi</vt:lpstr>
      <vt:lpstr>Programmeren</vt:lpstr>
      <vt:lpstr>Support</vt:lpstr>
      <vt:lpstr>Geïnteresseerd?</vt:lpstr>
      <vt:lpstr>Aanbieding</vt:lpstr>
      <vt:lpstr>PowerPoint-presentatie</vt:lpstr>
    </vt:vector>
  </TitlesOfParts>
  <Company>HCC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Larissa van Putten</dc:creator>
  <cp:lastModifiedBy>Roel Tiemersma</cp:lastModifiedBy>
  <cp:revision>264</cp:revision>
  <cp:lastPrinted>2016-06-10T14:47:10Z</cp:lastPrinted>
  <dcterms:created xsi:type="dcterms:W3CDTF">2013-05-22T12:58:58Z</dcterms:created>
  <dcterms:modified xsi:type="dcterms:W3CDTF">2016-11-15T14:09:05Z</dcterms:modified>
</cp:coreProperties>
</file>