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handoutMasterIdLst>
    <p:handoutMasterId r:id="rId29"/>
  </p:handoutMasterIdLst>
  <p:sldIdLst>
    <p:sldId id="256" r:id="rId2"/>
    <p:sldId id="257" r:id="rId3"/>
    <p:sldId id="258" r:id="rId4"/>
    <p:sldId id="262" r:id="rId5"/>
    <p:sldId id="261" r:id="rId6"/>
    <p:sldId id="279" r:id="rId7"/>
    <p:sldId id="267" r:id="rId8"/>
    <p:sldId id="259" r:id="rId9"/>
    <p:sldId id="260" r:id="rId10"/>
    <p:sldId id="272" r:id="rId11"/>
    <p:sldId id="282" r:id="rId12"/>
    <p:sldId id="265" r:id="rId13"/>
    <p:sldId id="266" r:id="rId14"/>
    <p:sldId id="277" r:id="rId15"/>
    <p:sldId id="278" r:id="rId16"/>
    <p:sldId id="268" r:id="rId17"/>
    <p:sldId id="283" r:id="rId18"/>
    <p:sldId id="263" r:id="rId19"/>
    <p:sldId id="264" r:id="rId20"/>
    <p:sldId id="269" r:id="rId21"/>
    <p:sldId id="270" r:id="rId22"/>
    <p:sldId id="284" r:id="rId23"/>
    <p:sldId id="271" r:id="rId24"/>
    <p:sldId id="285" r:id="rId25"/>
    <p:sldId id="280" r:id="rId26"/>
    <p:sldId id="273" r:id="rId2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thieu Geelen" initials="MG" lastIdx="2" clrIdx="0">
    <p:extLst>
      <p:ext uri="{19B8F6BF-5375-455C-9EA6-DF929625EA0E}">
        <p15:presenceInfo xmlns:p15="http://schemas.microsoft.com/office/powerpoint/2012/main" userId="Mathieu Geele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50"/>
    <a:srgbClr val="00103E"/>
    <a:srgbClr val="D91922"/>
    <a:srgbClr val="E21A22"/>
    <a:srgbClr val="000032"/>
    <a:srgbClr val="000022"/>
    <a:srgbClr val="000066"/>
    <a:srgbClr val="333333"/>
    <a:srgbClr val="FBFCFF"/>
    <a:srgbClr val="0054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14" autoAdjust="0"/>
    <p:restoredTop sz="83056" autoAdjust="0"/>
  </p:normalViewPr>
  <p:slideViewPr>
    <p:cSldViewPr snapToGrid="0" snapToObjects="1">
      <p:cViewPr varScale="1">
        <p:scale>
          <a:sx n="71" d="100"/>
          <a:sy n="71" d="100"/>
        </p:scale>
        <p:origin x="1254" y="7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79" d="100"/>
          <a:sy n="79" d="100"/>
        </p:scale>
        <p:origin x="2866"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35"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nl-NL" dirty="0"/>
              <a:t>Streaming Diensten</a:t>
            </a:r>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85E57C6-854A-4D65-AAC9-F2025CB8B8B3}" type="datetimeFigureOut">
              <a:rPr lang="nl-NL" smtClean="0"/>
              <a:t>21-11-2017</a:t>
            </a:fld>
            <a:endParaRPr lang="nl-NL" dirty="0"/>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nl-NL" dirty="0"/>
              <a:t>Mathieu Geelen</a:t>
            </a:r>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AE5C791-1D3D-4066-99A7-A440AABD87FE}" type="slidenum">
              <a:rPr lang="nl-NL" smtClean="0"/>
              <a:t>‹nr.›</a:t>
            </a:fld>
            <a:endParaRPr lang="nl-NL" dirty="0"/>
          </a:p>
        </p:txBody>
      </p:sp>
    </p:spTree>
    <p:extLst>
      <p:ext uri="{BB962C8B-B14F-4D97-AF65-F5344CB8AC3E}">
        <p14:creationId xmlns:p14="http://schemas.microsoft.com/office/powerpoint/2010/main" val="3055779938"/>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nl-NL" dirty="0"/>
              <a:t>Streaming Diensten</a:t>
            </a:r>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A68BE6-F33A-4506-8C57-E272C6ADA918}" type="datetimeFigureOut">
              <a:rPr lang="nl-NL" smtClean="0"/>
              <a:t>21-11-2017</a:t>
            </a:fld>
            <a:endParaRPr lang="nl-NL" dirty="0"/>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dirty="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nl-NL" dirty="0"/>
              <a:t>Mathieu Geelen</a:t>
            </a:r>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5726B4-E6A2-4508-A0B4-F6876D8FB62E}" type="slidenum">
              <a:rPr lang="nl-NL" smtClean="0"/>
              <a:t>‹nr.›</a:t>
            </a:fld>
            <a:endParaRPr lang="nl-NL" dirty="0"/>
          </a:p>
        </p:txBody>
      </p:sp>
    </p:spTree>
    <p:extLst>
      <p:ext uri="{BB962C8B-B14F-4D97-AF65-F5344CB8AC3E}">
        <p14:creationId xmlns:p14="http://schemas.microsoft.com/office/powerpoint/2010/main" val="316619619"/>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Leuk om voor aanvang van de lezing (bijvoorbeeld bij binnenkomst van het publiek) iets van een streamingdienst spelende te hebben.</a:t>
            </a:r>
            <a:br>
              <a:rPr lang="nl-NL" dirty="0"/>
            </a:br>
            <a:r>
              <a:rPr lang="nl-NL" dirty="0"/>
              <a:t>Bijv. achtergrondmuziekje</a:t>
            </a:r>
            <a:r>
              <a:rPr lang="nl-NL" baseline="0" dirty="0"/>
              <a:t> afgespeeld op een tablet/smartphone naar een bluetooth-speaker. …….. </a:t>
            </a:r>
          </a:p>
          <a:p>
            <a:r>
              <a:rPr lang="nl-NL" baseline="0" dirty="0"/>
              <a:t>Streaming diensten zijn ontzettend populair. Zowel thuis als onderweg willen we graag de beschikking hebben over muziek en video op het moment dat het ons uitkomt. De meeste apparaten zijn daar tegenwoordig op ingericht, zoals smartphones, tablets, pc’s en smart-tv’s.</a:t>
            </a:r>
            <a:endParaRPr lang="nl-NL" dirty="0"/>
          </a:p>
        </p:txBody>
      </p:sp>
      <p:sp>
        <p:nvSpPr>
          <p:cNvPr id="5" name="Tijdelijke aanduiding voor voettekst 4">
            <a:extLst>
              <a:ext uri="{FF2B5EF4-FFF2-40B4-BE49-F238E27FC236}">
                <a16:creationId xmlns:a16="http://schemas.microsoft.com/office/drawing/2014/main" xmlns="" id="{A351BEB9-70DE-4D88-98B1-E31B02A19C2F}"/>
              </a:ext>
            </a:extLst>
          </p:cNvPr>
          <p:cNvSpPr>
            <a:spLocks noGrp="1"/>
          </p:cNvSpPr>
          <p:nvPr>
            <p:ph type="ftr" sz="quarter" idx="11"/>
          </p:nvPr>
        </p:nvSpPr>
        <p:spPr/>
        <p:txBody>
          <a:bodyPr/>
          <a:lstStyle/>
          <a:p>
            <a:r>
              <a:rPr lang="nl-NL" dirty="0"/>
              <a:t>Mathieu Geelen</a:t>
            </a:r>
          </a:p>
        </p:txBody>
      </p:sp>
    </p:spTree>
    <p:extLst>
      <p:ext uri="{BB962C8B-B14F-4D97-AF65-F5344CB8AC3E}">
        <p14:creationId xmlns:p14="http://schemas.microsoft.com/office/powerpoint/2010/main" val="3112262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Telefoonproviders</a:t>
            </a:r>
            <a:r>
              <a:rPr lang="nl-NL" baseline="0" dirty="0"/>
              <a:t> profiteren mee. Verschuiving van belkosten naar internetkosten (opbrengsten) Bundels: hoe groter hoe duurder.</a:t>
            </a:r>
            <a:endParaRPr lang="nl-NL" dirty="0"/>
          </a:p>
        </p:txBody>
      </p:sp>
      <p:sp>
        <p:nvSpPr>
          <p:cNvPr id="5" name="Tijdelijke aanduiding voor voettekst 4">
            <a:extLst>
              <a:ext uri="{FF2B5EF4-FFF2-40B4-BE49-F238E27FC236}">
                <a16:creationId xmlns:a16="http://schemas.microsoft.com/office/drawing/2014/main" xmlns="" id="{11E8F91E-262A-4DE7-A03C-56213BDF705E}"/>
              </a:ext>
            </a:extLst>
          </p:cNvPr>
          <p:cNvSpPr>
            <a:spLocks noGrp="1"/>
          </p:cNvSpPr>
          <p:nvPr>
            <p:ph type="ftr" sz="quarter" idx="11"/>
          </p:nvPr>
        </p:nvSpPr>
        <p:spPr/>
        <p:txBody>
          <a:bodyPr/>
          <a:lstStyle/>
          <a:p>
            <a:r>
              <a:rPr lang="nl-NL" dirty="0"/>
              <a:t>Mathieu Geelen</a:t>
            </a:r>
          </a:p>
        </p:txBody>
      </p:sp>
    </p:spTree>
    <p:extLst>
      <p:ext uri="{BB962C8B-B14F-4D97-AF65-F5344CB8AC3E}">
        <p14:creationId xmlns:p14="http://schemas.microsoft.com/office/powerpoint/2010/main" val="39526467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Muziekdiensten zijn er te kust en te keur! De populairste zijn nog altijd Spotify en Deezer.</a:t>
            </a:r>
          </a:p>
        </p:txBody>
      </p:sp>
      <p:sp>
        <p:nvSpPr>
          <p:cNvPr id="5" name="Tijdelijke aanduiding voor voettekst 4">
            <a:extLst>
              <a:ext uri="{FF2B5EF4-FFF2-40B4-BE49-F238E27FC236}">
                <a16:creationId xmlns:a16="http://schemas.microsoft.com/office/drawing/2014/main" xmlns="" id="{A0C2FEB0-0832-4BCB-882C-11A8B7C34D2A}"/>
              </a:ext>
            </a:extLst>
          </p:cNvPr>
          <p:cNvSpPr>
            <a:spLocks noGrp="1"/>
          </p:cNvSpPr>
          <p:nvPr>
            <p:ph type="ftr" sz="quarter" idx="11"/>
          </p:nvPr>
        </p:nvSpPr>
        <p:spPr/>
        <p:txBody>
          <a:bodyPr/>
          <a:lstStyle/>
          <a:p>
            <a:r>
              <a:rPr lang="nl-NL" dirty="0"/>
              <a:t>Mathieu Geelen</a:t>
            </a:r>
          </a:p>
        </p:txBody>
      </p:sp>
    </p:spTree>
    <p:extLst>
      <p:ext uri="{BB962C8B-B14F-4D97-AF65-F5344CB8AC3E}">
        <p14:creationId xmlns:p14="http://schemas.microsoft.com/office/powerpoint/2010/main" val="11204898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Als </a:t>
            </a:r>
            <a:r>
              <a:rPr lang="nl-NL" sz="1400" b="1" u="sng" dirty="0">
                <a:solidFill>
                  <a:srgbClr val="FF0000"/>
                </a:solidFill>
              </a:rPr>
              <a:t>voorbeeld</a:t>
            </a:r>
            <a:r>
              <a:rPr lang="nl-NL" baseline="0" dirty="0"/>
              <a:t> van een muziekdienst nemen we Spotify. Deze dienst heeft in Nederland de meeste aanhangers. Overige diensten werken nagenoeg hetzelfde. Spotify heeft een Nederlandstalige site met goede uitleg. Op de volgende pagina’s een kort vergelijk.</a:t>
            </a:r>
            <a:endParaRPr lang="nl-NL" dirty="0"/>
          </a:p>
        </p:txBody>
      </p:sp>
      <p:sp>
        <p:nvSpPr>
          <p:cNvPr id="5" name="Tijdelijke aanduiding voor voettekst 4">
            <a:extLst>
              <a:ext uri="{FF2B5EF4-FFF2-40B4-BE49-F238E27FC236}">
                <a16:creationId xmlns:a16="http://schemas.microsoft.com/office/drawing/2014/main" xmlns="" id="{B34983CE-F8B0-49C5-A2C4-5204EA42F39B}"/>
              </a:ext>
            </a:extLst>
          </p:cNvPr>
          <p:cNvSpPr>
            <a:spLocks noGrp="1"/>
          </p:cNvSpPr>
          <p:nvPr>
            <p:ph type="ftr" sz="quarter" idx="11"/>
          </p:nvPr>
        </p:nvSpPr>
        <p:spPr/>
        <p:txBody>
          <a:bodyPr/>
          <a:lstStyle/>
          <a:p>
            <a:r>
              <a:rPr lang="nl-NL" dirty="0"/>
              <a:t>Mathieu Geelen</a:t>
            </a:r>
          </a:p>
        </p:txBody>
      </p:sp>
    </p:spTree>
    <p:extLst>
      <p:ext uri="{BB962C8B-B14F-4D97-AF65-F5344CB8AC3E}">
        <p14:creationId xmlns:p14="http://schemas.microsoft.com/office/powerpoint/2010/main" val="25766401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Vooral door addons is de functionaliteit van Spotify enorm uit te breiden. Opmerking. Je kunt per account maar op één apparaat tegelijk ingelogd zijn. Afhankelijk van de aanbieder heb je een diversiteit aan opties.</a:t>
            </a:r>
          </a:p>
        </p:txBody>
      </p:sp>
      <p:sp>
        <p:nvSpPr>
          <p:cNvPr id="5" name="Tijdelijke aanduiding voor voettekst 4">
            <a:extLst>
              <a:ext uri="{FF2B5EF4-FFF2-40B4-BE49-F238E27FC236}">
                <a16:creationId xmlns:a16="http://schemas.microsoft.com/office/drawing/2014/main" xmlns="" id="{DEC241E8-1FEA-49FF-A499-B5EF163CFD19}"/>
              </a:ext>
            </a:extLst>
          </p:cNvPr>
          <p:cNvSpPr>
            <a:spLocks noGrp="1"/>
          </p:cNvSpPr>
          <p:nvPr>
            <p:ph type="ftr" sz="quarter" idx="11"/>
          </p:nvPr>
        </p:nvSpPr>
        <p:spPr/>
        <p:txBody>
          <a:bodyPr/>
          <a:lstStyle/>
          <a:p>
            <a:r>
              <a:rPr lang="nl-NL" dirty="0"/>
              <a:t>Mathieu Geelen</a:t>
            </a:r>
          </a:p>
        </p:txBody>
      </p:sp>
    </p:spTree>
    <p:extLst>
      <p:ext uri="{BB962C8B-B14F-4D97-AF65-F5344CB8AC3E}">
        <p14:creationId xmlns:p14="http://schemas.microsoft.com/office/powerpoint/2010/main" val="31000626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Enkele in Nederland actieve muziekdiensten summier vergeleken. ( De twee grootste en een “runner-up”) Maar er zijn er nog een</a:t>
            </a:r>
            <a:r>
              <a:rPr lang="nl-NL" baseline="0" dirty="0"/>
              <a:t> aantal meer die aan de weg timmeren. Nieuw bijvoorbeeld JUKE van Mediamarkt en TALPA.</a:t>
            </a:r>
          </a:p>
          <a:p>
            <a:r>
              <a:rPr lang="nl-NL" baseline="0" dirty="0"/>
              <a:t>Prijzen kunnen wijzigen. Hoogte van Abbo afhankelijk ook van kwaliteit aangeboden streams. </a:t>
            </a:r>
            <a:endParaRPr lang="nl-NL" dirty="0"/>
          </a:p>
        </p:txBody>
      </p:sp>
      <p:sp>
        <p:nvSpPr>
          <p:cNvPr id="5" name="Tijdelijke aanduiding voor voettekst 4">
            <a:extLst>
              <a:ext uri="{FF2B5EF4-FFF2-40B4-BE49-F238E27FC236}">
                <a16:creationId xmlns:a16="http://schemas.microsoft.com/office/drawing/2014/main" xmlns="" id="{45E8AA6B-8684-4EC8-9169-155152B6B6A9}"/>
              </a:ext>
            </a:extLst>
          </p:cNvPr>
          <p:cNvSpPr>
            <a:spLocks noGrp="1"/>
          </p:cNvSpPr>
          <p:nvPr>
            <p:ph type="ftr" sz="quarter" idx="11"/>
          </p:nvPr>
        </p:nvSpPr>
        <p:spPr/>
        <p:txBody>
          <a:bodyPr/>
          <a:lstStyle/>
          <a:p>
            <a:r>
              <a:rPr lang="nl-NL" dirty="0"/>
              <a:t>Mathieu Geelen</a:t>
            </a:r>
          </a:p>
        </p:txBody>
      </p:sp>
    </p:spTree>
    <p:extLst>
      <p:ext uri="{BB962C8B-B14F-4D97-AF65-F5344CB8AC3E}">
        <p14:creationId xmlns:p14="http://schemas.microsoft.com/office/powerpoint/2010/main" val="4564018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Prijs</a:t>
            </a:r>
            <a:r>
              <a:rPr lang="nl-NL" baseline="0" dirty="0"/>
              <a:t> van het abonnement is mede afhankelijk van de kwaliteit. Kwaliteit hangt samen met het aangeboden formaat. Er zijn hoofdzakelijk 3 soorten digitale muziekbestanden. Bestanden worden veelal gecomprimeerd vanwege beschikbare bandbreedte.</a:t>
            </a:r>
          </a:p>
          <a:p>
            <a:endParaRPr lang="nl-NL" dirty="0"/>
          </a:p>
        </p:txBody>
      </p:sp>
      <p:sp>
        <p:nvSpPr>
          <p:cNvPr id="5" name="Tijdelijke aanduiding voor voettekst 4">
            <a:extLst>
              <a:ext uri="{FF2B5EF4-FFF2-40B4-BE49-F238E27FC236}">
                <a16:creationId xmlns:a16="http://schemas.microsoft.com/office/drawing/2014/main" xmlns="" id="{16BA1760-176F-446F-91BD-EBD17767F18E}"/>
              </a:ext>
            </a:extLst>
          </p:cNvPr>
          <p:cNvSpPr>
            <a:spLocks noGrp="1"/>
          </p:cNvSpPr>
          <p:nvPr>
            <p:ph type="ftr" sz="quarter" idx="11"/>
          </p:nvPr>
        </p:nvSpPr>
        <p:spPr/>
        <p:txBody>
          <a:bodyPr/>
          <a:lstStyle/>
          <a:p>
            <a:r>
              <a:rPr lang="nl-NL" dirty="0"/>
              <a:t>Mathieu Geelen</a:t>
            </a:r>
          </a:p>
        </p:txBody>
      </p:sp>
    </p:spTree>
    <p:extLst>
      <p:ext uri="{BB962C8B-B14F-4D97-AF65-F5344CB8AC3E}">
        <p14:creationId xmlns:p14="http://schemas.microsoft.com/office/powerpoint/2010/main" val="8780300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Enkele meest voorkomende  verschillen tussen betaalde en gratis versies</a:t>
            </a:r>
          </a:p>
        </p:txBody>
      </p:sp>
      <p:sp>
        <p:nvSpPr>
          <p:cNvPr id="5" name="Tijdelijke aanduiding voor voettekst 4">
            <a:extLst>
              <a:ext uri="{FF2B5EF4-FFF2-40B4-BE49-F238E27FC236}">
                <a16:creationId xmlns:a16="http://schemas.microsoft.com/office/drawing/2014/main" xmlns="" id="{FCC18E09-7C81-4397-A9DE-CFB6BDBDDF2D}"/>
              </a:ext>
            </a:extLst>
          </p:cNvPr>
          <p:cNvSpPr>
            <a:spLocks noGrp="1"/>
          </p:cNvSpPr>
          <p:nvPr>
            <p:ph type="ftr" sz="quarter" idx="11"/>
          </p:nvPr>
        </p:nvSpPr>
        <p:spPr/>
        <p:txBody>
          <a:bodyPr/>
          <a:lstStyle/>
          <a:p>
            <a:r>
              <a:rPr lang="nl-NL" dirty="0"/>
              <a:t>Mathieu Geelen</a:t>
            </a:r>
          </a:p>
        </p:txBody>
      </p:sp>
    </p:spTree>
    <p:extLst>
      <p:ext uri="{BB962C8B-B14F-4D97-AF65-F5344CB8AC3E}">
        <p14:creationId xmlns:p14="http://schemas.microsoft.com/office/powerpoint/2010/main" val="38591928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We gaan eens kijken naar de aanbieders van films, series, documentaires en video.</a:t>
            </a:r>
          </a:p>
        </p:txBody>
      </p:sp>
      <p:sp>
        <p:nvSpPr>
          <p:cNvPr id="5" name="Tijdelijke aanduiding voor voettekst 4">
            <a:extLst>
              <a:ext uri="{FF2B5EF4-FFF2-40B4-BE49-F238E27FC236}">
                <a16:creationId xmlns:a16="http://schemas.microsoft.com/office/drawing/2014/main" xmlns="" id="{6B25F494-F22F-45F1-8DF4-57DD441CF635}"/>
              </a:ext>
            </a:extLst>
          </p:cNvPr>
          <p:cNvSpPr>
            <a:spLocks noGrp="1"/>
          </p:cNvSpPr>
          <p:nvPr>
            <p:ph type="ftr" sz="quarter" idx="11"/>
          </p:nvPr>
        </p:nvSpPr>
        <p:spPr/>
        <p:txBody>
          <a:bodyPr/>
          <a:lstStyle/>
          <a:p>
            <a:r>
              <a:rPr lang="nl-NL" dirty="0"/>
              <a:t>Mathieu Geelen</a:t>
            </a:r>
          </a:p>
        </p:txBody>
      </p:sp>
    </p:spTree>
    <p:extLst>
      <p:ext uri="{BB962C8B-B14F-4D97-AF65-F5344CB8AC3E}">
        <p14:creationId xmlns:p14="http://schemas.microsoft.com/office/powerpoint/2010/main" val="30096482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De video diensten vallen grofweg in verdienmodel te verdelen in 4 groepen. De eerste is al gekoppeld</a:t>
            </a:r>
            <a:r>
              <a:rPr lang="nl-NL" baseline="0" dirty="0"/>
              <a:t> aan het abonnement bij een provider, zoals Ziggo/UPC (Horizon-go, Movies en series) of als extra bovenop zo’n abonnement. Pay-per-View diensten; huren van films/series per keer. All You Can Watch; maandabonnementen voor vast bedrag. De laatste: gratis, Pas op: er zijn inmiddels veel illegale diensten, </a:t>
            </a:r>
            <a:r>
              <a:rPr lang="nl-NL" sz="1200" i="1" dirty="0">
                <a:solidFill>
                  <a:srgbClr val="FF0000"/>
                </a:solidFill>
              </a:rPr>
              <a:t>Popcorn Time, Nacho-Time, …….. E.a. (Nacho-Time al off line gehaald door Stichting Brein) Deze diensten maken gebruik van het Torrent Netwerk</a:t>
            </a:r>
            <a:r>
              <a:rPr lang="nl-NL" sz="1200" i="1" baseline="0" dirty="0">
                <a:solidFill>
                  <a:srgbClr val="FF0000"/>
                </a:solidFill>
              </a:rPr>
              <a:t> waarbij de bronnen onduidelijk (lees: illegaal, zijn.) Ook via bepaalde add-ons van KODI kan via het torrent netwerk “gratis” gekeken worden. </a:t>
            </a:r>
            <a:endParaRPr lang="nl-NL" sz="1200" dirty="0"/>
          </a:p>
          <a:p>
            <a:endParaRPr lang="nl-NL" dirty="0"/>
          </a:p>
        </p:txBody>
      </p:sp>
      <p:sp>
        <p:nvSpPr>
          <p:cNvPr id="5" name="Tijdelijke aanduiding voor voettekst 4">
            <a:extLst>
              <a:ext uri="{FF2B5EF4-FFF2-40B4-BE49-F238E27FC236}">
                <a16:creationId xmlns:a16="http://schemas.microsoft.com/office/drawing/2014/main" xmlns="" id="{18BBDC81-A821-4C52-857E-EF1C7851133E}"/>
              </a:ext>
            </a:extLst>
          </p:cNvPr>
          <p:cNvSpPr>
            <a:spLocks noGrp="1"/>
          </p:cNvSpPr>
          <p:nvPr>
            <p:ph type="ftr" sz="quarter" idx="11"/>
          </p:nvPr>
        </p:nvSpPr>
        <p:spPr/>
        <p:txBody>
          <a:bodyPr/>
          <a:lstStyle/>
          <a:p>
            <a:r>
              <a:rPr lang="nl-NL" dirty="0"/>
              <a:t>Mathieu Geelen</a:t>
            </a:r>
          </a:p>
        </p:txBody>
      </p:sp>
    </p:spTree>
    <p:extLst>
      <p:ext uri="{BB962C8B-B14F-4D97-AF65-F5344CB8AC3E}">
        <p14:creationId xmlns:p14="http://schemas.microsoft.com/office/powerpoint/2010/main" val="32864931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Enkele diensten vergeleken. Prijzen kunnen uiteraard zijn aangepast! Aanbiedingen?!</a:t>
            </a:r>
          </a:p>
          <a:p>
            <a:endParaRPr lang="nl-NL" dirty="0"/>
          </a:p>
        </p:txBody>
      </p:sp>
      <p:sp>
        <p:nvSpPr>
          <p:cNvPr id="5" name="Tijdelijke aanduiding voor voettekst 4">
            <a:extLst>
              <a:ext uri="{FF2B5EF4-FFF2-40B4-BE49-F238E27FC236}">
                <a16:creationId xmlns:a16="http://schemas.microsoft.com/office/drawing/2014/main" xmlns="" id="{6346E10D-D664-4686-B6B4-53CF281F213C}"/>
              </a:ext>
            </a:extLst>
          </p:cNvPr>
          <p:cNvSpPr>
            <a:spLocks noGrp="1"/>
          </p:cNvSpPr>
          <p:nvPr>
            <p:ph type="ftr" sz="quarter" idx="11"/>
          </p:nvPr>
        </p:nvSpPr>
        <p:spPr/>
        <p:txBody>
          <a:bodyPr/>
          <a:lstStyle/>
          <a:p>
            <a:r>
              <a:rPr lang="nl-NL" dirty="0"/>
              <a:t>Mathieu Geelen</a:t>
            </a:r>
          </a:p>
        </p:txBody>
      </p:sp>
    </p:spTree>
    <p:extLst>
      <p:ext uri="{BB962C8B-B14F-4D97-AF65-F5344CB8AC3E}">
        <p14:creationId xmlns:p14="http://schemas.microsoft.com/office/powerpoint/2010/main" val="36727211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5" name="Tijdelijke aanduiding voor voettekst 4">
            <a:extLst>
              <a:ext uri="{FF2B5EF4-FFF2-40B4-BE49-F238E27FC236}">
                <a16:creationId xmlns:a16="http://schemas.microsoft.com/office/drawing/2014/main" xmlns="" id="{36FBA3D3-45D8-4592-B436-640AFCB6314A}"/>
              </a:ext>
            </a:extLst>
          </p:cNvPr>
          <p:cNvSpPr>
            <a:spLocks noGrp="1"/>
          </p:cNvSpPr>
          <p:nvPr>
            <p:ph type="ftr" sz="quarter" idx="11"/>
          </p:nvPr>
        </p:nvSpPr>
        <p:spPr/>
        <p:txBody>
          <a:bodyPr/>
          <a:lstStyle/>
          <a:p>
            <a:r>
              <a:rPr lang="nl-NL" dirty="0"/>
              <a:t>Mathieu Geelen</a:t>
            </a:r>
          </a:p>
        </p:txBody>
      </p:sp>
    </p:spTree>
    <p:extLst>
      <p:ext uri="{BB962C8B-B14F-4D97-AF65-F5344CB8AC3E}">
        <p14:creationId xmlns:p14="http://schemas.microsoft.com/office/powerpoint/2010/main" val="14378082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Er zijn vele duizenden zenders (</a:t>
            </a:r>
            <a:r>
              <a:rPr lang="nl-NL" u="sng" dirty="0"/>
              <a:t>+</a:t>
            </a:r>
            <a:r>
              <a:rPr lang="nl-NL" u="none" dirty="0"/>
              <a:t> 40.000) </a:t>
            </a:r>
            <a:r>
              <a:rPr lang="nl-NL" dirty="0"/>
              <a:t>te vinden op het internet. De diensten, zoals spotify, iTunes e.a. bieden binnen hun programma ook radiozenders aan.</a:t>
            </a:r>
          </a:p>
          <a:p>
            <a:r>
              <a:rPr lang="nl-NL" dirty="0"/>
              <a:t>Voor de Nederlandse fm-zenders is er een handige pagina op www.radiofm.nl. Gemakkelijk zoeken op genre omdat</a:t>
            </a:r>
            <a:r>
              <a:rPr lang="nl-NL" baseline="0" dirty="0"/>
              <a:t> de zenders gebruik maken van de </a:t>
            </a:r>
            <a:r>
              <a:rPr lang="nl-NL" dirty="0"/>
              <a:t>vTunerdatabase.</a:t>
            </a:r>
          </a:p>
        </p:txBody>
      </p:sp>
      <p:sp>
        <p:nvSpPr>
          <p:cNvPr id="5" name="Tijdelijke aanduiding voor voettekst 4">
            <a:extLst>
              <a:ext uri="{FF2B5EF4-FFF2-40B4-BE49-F238E27FC236}">
                <a16:creationId xmlns:a16="http://schemas.microsoft.com/office/drawing/2014/main" xmlns="" id="{CD5DDAB1-8973-499A-B89B-845C8D2BE7DD}"/>
              </a:ext>
            </a:extLst>
          </p:cNvPr>
          <p:cNvSpPr>
            <a:spLocks noGrp="1"/>
          </p:cNvSpPr>
          <p:nvPr>
            <p:ph type="ftr" sz="quarter" idx="11"/>
          </p:nvPr>
        </p:nvSpPr>
        <p:spPr/>
        <p:txBody>
          <a:bodyPr/>
          <a:lstStyle/>
          <a:p>
            <a:r>
              <a:rPr lang="nl-NL" dirty="0"/>
              <a:t>Mathieu Geelen</a:t>
            </a:r>
          </a:p>
        </p:txBody>
      </p:sp>
    </p:spTree>
    <p:extLst>
      <p:ext uri="{BB962C8B-B14F-4D97-AF65-F5344CB8AC3E}">
        <p14:creationId xmlns:p14="http://schemas.microsoft.com/office/powerpoint/2010/main" val="20407388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Om de inhoud af te kunnen spelen, heb je een softwareprogramma nodig dat geschikt is voor het apparaat dat je gebruikt. Voor Windows zijn er veel media-players te vinden, allemaal met hun voor en nadelen. Webplayers (dus programma’s via de browser) Bij programma’s is aparte</a:t>
            </a:r>
            <a:r>
              <a:rPr lang="nl-NL" baseline="0" dirty="0"/>
              <a:t> installatie vereist.</a:t>
            </a:r>
            <a:endParaRPr lang="nl-NL" dirty="0"/>
          </a:p>
        </p:txBody>
      </p:sp>
      <p:sp>
        <p:nvSpPr>
          <p:cNvPr id="5" name="Tijdelijke aanduiding voor voettekst 4">
            <a:extLst>
              <a:ext uri="{FF2B5EF4-FFF2-40B4-BE49-F238E27FC236}">
                <a16:creationId xmlns:a16="http://schemas.microsoft.com/office/drawing/2014/main" xmlns="" id="{2FDF42C6-477D-4A8F-A059-A4BDC85CFF21}"/>
              </a:ext>
            </a:extLst>
          </p:cNvPr>
          <p:cNvSpPr>
            <a:spLocks noGrp="1"/>
          </p:cNvSpPr>
          <p:nvPr>
            <p:ph type="ftr" sz="quarter" idx="11"/>
          </p:nvPr>
        </p:nvSpPr>
        <p:spPr/>
        <p:txBody>
          <a:bodyPr/>
          <a:lstStyle/>
          <a:p>
            <a:r>
              <a:rPr lang="nl-NL" dirty="0"/>
              <a:t>Mathieu Geelen</a:t>
            </a:r>
          </a:p>
        </p:txBody>
      </p:sp>
    </p:spTree>
    <p:extLst>
      <p:ext uri="{BB962C8B-B14F-4D97-AF65-F5344CB8AC3E}">
        <p14:creationId xmlns:p14="http://schemas.microsoft.com/office/powerpoint/2010/main" val="24333018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Legaal of illegaal: Nacho Time is inmiddels door Stichting Brein offline gehaald</a:t>
            </a:r>
          </a:p>
        </p:txBody>
      </p:sp>
      <p:sp>
        <p:nvSpPr>
          <p:cNvPr id="5" name="Tijdelijke aanduiding voor voettekst 4">
            <a:extLst>
              <a:ext uri="{FF2B5EF4-FFF2-40B4-BE49-F238E27FC236}">
                <a16:creationId xmlns:a16="http://schemas.microsoft.com/office/drawing/2014/main" xmlns="" id="{7185D018-5DB5-46C3-83EF-CE2AB6C0EA8C}"/>
              </a:ext>
            </a:extLst>
          </p:cNvPr>
          <p:cNvSpPr>
            <a:spLocks noGrp="1"/>
          </p:cNvSpPr>
          <p:nvPr>
            <p:ph type="ftr" sz="quarter" idx="11"/>
          </p:nvPr>
        </p:nvSpPr>
        <p:spPr/>
        <p:txBody>
          <a:bodyPr/>
          <a:lstStyle/>
          <a:p>
            <a:r>
              <a:rPr lang="nl-NL" dirty="0"/>
              <a:t>Mathieu Geelen</a:t>
            </a:r>
          </a:p>
        </p:txBody>
      </p:sp>
    </p:spTree>
    <p:extLst>
      <p:ext uri="{BB962C8B-B14F-4D97-AF65-F5344CB8AC3E}">
        <p14:creationId xmlns:p14="http://schemas.microsoft.com/office/powerpoint/2010/main" val="41089340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Een apparaat dat media-bestanden op een tv of stereo-installatie kan weergeven.</a:t>
            </a:r>
          </a:p>
          <a:p>
            <a:endParaRPr lang="nl-NL" dirty="0"/>
          </a:p>
        </p:txBody>
      </p:sp>
      <p:sp>
        <p:nvSpPr>
          <p:cNvPr id="5" name="Tijdelijke aanduiding voor voettekst 4">
            <a:extLst>
              <a:ext uri="{FF2B5EF4-FFF2-40B4-BE49-F238E27FC236}">
                <a16:creationId xmlns:a16="http://schemas.microsoft.com/office/drawing/2014/main" xmlns="" id="{33DC10E3-B2BA-479E-9B7A-028FA5EC1D4F}"/>
              </a:ext>
            </a:extLst>
          </p:cNvPr>
          <p:cNvSpPr>
            <a:spLocks noGrp="1"/>
          </p:cNvSpPr>
          <p:nvPr>
            <p:ph type="ftr" sz="quarter" idx="11"/>
          </p:nvPr>
        </p:nvSpPr>
        <p:spPr/>
        <p:txBody>
          <a:bodyPr/>
          <a:lstStyle/>
          <a:p>
            <a:r>
              <a:rPr lang="nl-NL" dirty="0"/>
              <a:t>Mathieu Geelen</a:t>
            </a:r>
          </a:p>
        </p:txBody>
      </p:sp>
    </p:spTree>
    <p:extLst>
      <p:ext uri="{BB962C8B-B14F-4D97-AF65-F5344CB8AC3E}">
        <p14:creationId xmlns:p14="http://schemas.microsoft.com/office/powerpoint/2010/main" val="22055229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Op zich is de media player (software) KODI niet verboden als je hem als mediaplayer voor je eigen media gebruikt. Echter de toevoeging van add-ons, waardoor je illegale content kunt afspelen, maken deze players illegaal. Het is in Europa dan ook niet meer toegestaan deze apparaten te verkopen.</a:t>
            </a:r>
          </a:p>
        </p:txBody>
      </p:sp>
      <p:sp>
        <p:nvSpPr>
          <p:cNvPr id="4" name="Tijdelijke aanduiding voor voettekst 3"/>
          <p:cNvSpPr>
            <a:spLocks noGrp="1"/>
          </p:cNvSpPr>
          <p:nvPr>
            <p:ph type="ftr" sz="quarter" idx="10"/>
          </p:nvPr>
        </p:nvSpPr>
        <p:spPr/>
        <p:txBody>
          <a:bodyPr/>
          <a:lstStyle/>
          <a:p>
            <a:r>
              <a:rPr lang="nl-NL" dirty="0"/>
              <a:t>Mathieu Geelen</a:t>
            </a:r>
          </a:p>
        </p:txBody>
      </p:sp>
    </p:spTree>
    <p:extLst>
      <p:ext uri="{BB962C8B-B14F-4D97-AF65-F5344CB8AC3E}">
        <p14:creationId xmlns:p14="http://schemas.microsoft.com/office/powerpoint/2010/main" val="21899805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E.e.a. al eerder in lezing genoemd. Evt. korte uitleg over het casten.</a:t>
            </a:r>
          </a:p>
        </p:txBody>
      </p:sp>
      <p:sp>
        <p:nvSpPr>
          <p:cNvPr id="5" name="Tijdelijke aanduiding voor voettekst 4">
            <a:extLst>
              <a:ext uri="{FF2B5EF4-FFF2-40B4-BE49-F238E27FC236}">
                <a16:creationId xmlns:a16="http://schemas.microsoft.com/office/drawing/2014/main" xmlns="" id="{6CA91B06-7606-44AF-A1CF-9845EFA088B4}"/>
              </a:ext>
            </a:extLst>
          </p:cNvPr>
          <p:cNvSpPr>
            <a:spLocks noGrp="1"/>
          </p:cNvSpPr>
          <p:nvPr>
            <p:ph type="ftr" sz="quarter" idx="11"/>
          </p:nvPr>
        </p:nvSpPr>
        <p:spPr/>
        <p:txBody>
          <a:bodyPr/>
          <a:lstStyle/>
          <a:p>
            <a:r>
              <a:rPr lang="nl-NL" dirty="0"/>
              <a:t>Mathieu Geelen</a:t>
            </a:r>
          </a:p>
        </p:txBody>
      </p:sp>
    </p:spTree>
    <p:extLst>
      <p:ext uri="{BB962C8B-B14F-4D97-AF65-F5344CB8AC3E}">
        <p14:creationId xmlns:p14="http://schemas.microsoft.com/office/powerpoint/2010/main" val="36205182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Ook in huis kun je streamen van het ene naar het andere apparaat. Bijvoorbeeld van je NAS naar tv, pc, tablet, smartphone of mediaplayer. </a:t>
            </a:r>
          </a:p>
          <a:p>
            <a:r>
              <a:rPr lang="nl-NL" dirty="0"/>
              <a:t>Indien tijd over kun je hier nog even op ingaan.</a:t>
            </a:r>
          </a:p>
        </p:txBody>
      </p:sp>
      <p:sp>
        <p:nvSpPr>
          <p:cNvPr id="4" name="Tijdelijke aanduiding voor voettekst 3"/>
          <p:cNvSpPr>
            <a:spLocks noGrp="1"/>
          </p:cNvSpPr>
          <p:nvPr>
            <p:ph type="ftr" sz="quarter" idx="10"/>
          </p:nvPr>
        </p:nvSpPr>
        <p:spPr/>
        <p:txBody>
          <a:bodyPr/>
          <a:lstStyle/>
          <a:p>
            <a:r>
              <a:rPr lang="nl-NL" dirty="0"/>
              <a:t>Mathieu Geelen</a:t>
            </a:r>
          </a:p>
        </p:txBody>
      </p:sp>
    </p:spTree>
    <p:extLst>
      <p:ext uri="{BB962C8B-B14F-4D97-AF65-F5344CB8AC3E}">
        <p14:creationId xmlns:p14="http://schemas.microsoft.com/office/powerpoint/2010/main" val="26350203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Er zijn verschillende definities. Belangrijk is het verschil met downloaden, waarbij eerst het volledige bestand binnengehaald wordt. Bij streaming gebeurt het beluisteren van muziek of het bekijken van filmbeelden in real-time. </a:t>
            </a:r>
          </a:p>
        </p:txBody>
      </p:sp>
      <p:sp>
        <p:nvSpPr>
          <p:cNvPr id="5" name="Tijdelijke aanduiding voor voettekst 4">
            <a:extLst>
              <a:ext uri="{FF2B5EF4-FFF2-40B4-BE49-F238E27FC236}">
                <a16:creationId xmlns:a16="http://schemas.microsoft.com/office/drawing/2014/main" xmlns="" id="{F4A251E3-57E4-416A-B29E-FA3415555A0E}"/>
              </a:ext>
            </a:extLst>
          </p:cNvPr>
          <p:cNvSpPr>
            <a:spLocks noGrp="1"/>
          </p:cNvSpPr>
          <p:nvPr>
            <p:ph type="ftr" sz="quarter" idx="11"/>
          </p:nvPr>
        </p:nvSpPr>
        <p:spPr/>
        <p:txBody>
          <a:bodyPr/>
          <a:lstStyle/>
          <a:p>
            <a:r>
              <a:rPr lang="nl-NL" dirty="0"/>
              <a:t>Mathieu Geelen</a:t>
            </a:r>
          </a:p>
        </p:txBody>
      </p:sp>
    </p:spTree>
    <p:extLst>
      <p:ext uri="{BB962C8B-B14F-4D97-AF65-F5344CB8AC3E}">
        <p14:creationId xmlns:p14="http://schemas.microsoft.com/office/powerpoint/2010/main" val="15632966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Als tijdens het transport van de data haperingen optreden, zorgt deze buffer ervoor dat toch alles vloeiend kan worden afgespeeld. Er wordt niets opgeslagen op bijvoorbeeld</a:t>
            </a:r>
            <a:r>
              <a:rPr lang="nl-NL" baseline="0" dirty="0"/>
              <a:t> de harde schijf. Let wel: wel telkens delen in het geheugen!</a:t>
            </a:r>
            <a:endParaRPr lang="nl-NL" dirty="0"/>
          </a:p>
        </p:txBody>
      </p:sp>
      <p:sp>
        <p:nvSpPr>
          <p:cNvPr id="5" name="Tijdelijke aanduiding voor voettekst 4">
            <a:extLst>
              <a:ext uri="{FF2B5EF4-FFF2-40B4-BE49-F238E27FC236}">
                <a16:creationId xmlns:a16="http://schemas.microsoft.com/office/drawing/2014/main" xmlns="" id="{5DF4DCFA-E064-45FD-B987-7232D61DAA2C}"/>
              </a:ext>
            </a:extLst>
          </p:cNvPr>
          <p:cNvSpPr>
            <a:spLocks noGrp="1"/>
          </p:cNvSpPr>
          <p:nvPr>
            <p:ph type="ftr" sz="quarter" idx="11"/>
          </p:nvPr>
        </p:nvSpPr>
        <p:spPr/>
        <p:txBody>
          <a:bodyPr/>
          <a:lstStyle/>
          <a:p>
            <a:r>
              <a:rPr lang="nl-NL" dirty="0"/>
              <a:t>Mathieu Geelen</a:t>
            </a:r>
          </a:p>
        </p:txBody>
      </p:sp>
    </p:spTree>
    <p:extLst>
      <p:ext uri="{BB962C8B-B14F-4D97-AF65-F5344CB8AC3E}">
        <p14:creationId xmlns:p14="http://schemas.microsoft.com/office/powerpoint/2010/main" val="14092640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Twee methoden van streaming die</a:t>
            </a:r>
            <a:r>
              <a:rPr lang="nl-NL" baseline="0" dirty="0"/>
              <a:t> erg in zwang zijn. Buitenshuis is dit vaak met een smartphone en met gebruikmaking van het 3g/4g netwerk van je mobiele telefoonprovider. (extra kosten aan verbonden!!! Mb’s)</a:t>
            </a:r>
          </a:p>
          <a:p>
            <a:r>
              <a:rPr lang="nl-NL" baseline="0" dirty="0"/>
              <a:t>Binnenshuis gaat dit meestal bekabeld (netwerkkabel) , draadloos (WiFi)  of Bluetooth. Geen extra kosten aan verbonden. Tegenwoordig nieuwe technieken zoals WiDi, Nfc, maar eerder genoemde zijn meest voorkomend.</a:t>
            </a:r>
            <a:endParaRPr lang="nl-NL" dirty="0"/>
          </a:p>
        </p:txBody>
      </p:sp>
      <p:sp>
        <p:nvSpPr>
          <p:cNvPr id="5" name="Tijdelijke aanduiding voor voettekst 4">
            <a:extLst>
              <a:ext uri="{FF2B5EF4-FFF2-40B4-BE49-F238E27FC236}">
                <a16:creationId xmlns:a16="http://schemas.microsoft.com/office/drawing/2014/main" xmlns="" id="{416E636E-FCE5-4F0B-9073-947441342FB6}"/>
              </a:ext>
            </a:extLst>
          </p:cNvPr>
          <p:cNvSpPr>
            <a:spLocks noGrp="1"/>
          </p:cNvSpPr>
          <p:nvPr>
            <p:ph type="ftr" sz="quarter" idx="11"/>
          </p:nvPr>
        </p:nvSpPr>
        <p:spPr/>
        <p:txBody>
          <a:bodyPr/>
          <a:lstStyle/>
          <a:p>
            <a:r>
              <a:rPr lang="nl-NL" dirty="0"/>
              <a:t>Mathieu Geelen</a:t>
            </a:r>
          </a:p>
        </p:txBody>
      </p:sp>
    </p:spTree>
    <p:extLst>
      <p:ext uri="{BB962C8B-B14F-4D97-AF65-F5344CB8AC3E}">
        <p14:creationId xmlns:p14="http://schemas.microsoft.com/office/powerpoint/2010/main" val="37307421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Media kan op allerlei apparaten, mits een netwerkverbinding en geëigende software (media-player!) worden afgespeeld. </a:t>
            </a:r>
          </a:p>
        </p:txBody>
      </p:sp>
      <p:sp>
        <p:nvSpPr>
          <p:cNvPr id="5" name="Tijdelijke aanduiding voor voettekst 4">
            <a:extLst>
              <a:ext uri="{FF2B5EF4-FFF2-40B4-BE49-F238E27FC236}">
                <a16:creationId xmlns:a16="http://schemas.microsoft.com/office/drawing/2014/main" xmlns="" id="{061C4F17-8979-4127-9CE9-549D774D6CA3}"/>
              </a:ext>
            </a:extLst>
          </p:cNvPr>
          <p:cNvSpPr>
            <a:spLocks noGrp="1"/>
          </p:cNvSpPr>
          <p:nvPr>
            <p:ph type="ftr" sz="quarter" idx="11"/>
          </p:nvPr>
        </p:nvSpPr>
        <p:spPr/>
        <p:txBody>
          <a:bodyPr/>
          <a:lstStyle/>
          <a:p>
            <a:r>
              <a:rPr lang="nl-NL" dirty="0"/>
              <a:t>Mathieu Geelen</a:t>
            </a:r>
          </a:p>
        </p:txBody>
      </p:sp>
    </p:spTree>
    <p:extLst>
      <p:ext uri="{BB962C8B-B14F-4D97-AF65-F5344CB8AC3E}">
        <p14:creationId xmlns:p14="http://schemas.microsoft.com/office/powerpoint/2010/main" val="3182553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Niet alle fabrikanten van smart-tv’s leveren dezelfde online</a:t>
            </a:r>
            <a:r>
              <a:rPr lang="nl-NL" baseline="0" dirty="0"/>
              <a:t> diensten. Bij aankoop is dit misschien een reden om hierop te letten.</a:t>
            </a:r>
            <a:br>
              <a:rPr lang="nl-NL" baseline="0" dirty="0"/>
            </a:br>
            <a:r>
              <a:rPr lang="nl-NL" dirty="0"/>
              <a:t>DLNA staat voor Digital Living Network Alliance en is eigenlijk meer een certificering (van bedrijven en fabrikanten) dan een techniek. De techniek er achter is UPnP. Daardoor wordt het gemakkelijker om bestanden te delen tussen apparaten van de verschillende merken.</a:t>
            </a:r>
            <a:br>
              <a:rPr lang="nl-NL" dirty="0"/>
            </a:br>
            <a:endParaRPr lang="nl-NL" dirty="0"/>
          </a:p>
        </p:txBody>
      </p:sp>
      <p:sp>
        <p:nvSpPr>
          <p:cNvPr id="5" name="Tijdelijke aanduiding voor voettekst 4">
            <a:extLst>
              <a:ext uri="{FF2B5EF4-FFF2-40B4-BE49-F238E27FC236}">
                <a16:creationId xmlns:a16="http://schemas.microsoft.com/office/drawing/2014/main" xmlns="" id="{EAF9F0D2-DA76-41FD-B52C-5EC24C1CB82C}"/>
              </a:ext>
            </a:extLst>
          </p:cNvPr>
          <p:cNvSpPr>
            <a:spLocks noGrp="1"/>
          </p:cNvSpPr>
          <p:nvPr>
            <p:ph type="ftr" sz="quarter" idx="11"/>
          </p:nvPr>
        </p:nvSpPr>
        <p:spPr/>
        <p:txBody>
          <a:bodyPr/>
          <a:lstStyle/>
          <a:p>
            <a:r>
              <a:rPr lang="nl-NL" dirty="0"/>
              <a:t>Mathieu Geelen</a:t>
            </a:r>
          </a:p>
        </p:txBody>
      </p:sp>
    </p:spTree>
    <p:extLst>
      <p:ext uri="{BB962C8B-B14F-4D97-AF65-F5344CB8AC3E}">
        <p14:creationId xmlns:p14="http://schemas.microsoft.com/office/powerpoint/2010/main" val="15287900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Er zijn heden ten dage heel,</a:t>
            </a:r>
            <a:r>
              <a:rPr lang="nl-NL" baseline="0" dirty="0"/>
              <a:t> …. Heel veel diensten beschikbaar. Vooral gericht op audio en video. Radio en tv webkanalen richten zich vooral op uitzendingen met een vastgesteld programma of live-streams. Muziek- en film aanbieders richten zich vooral op het aanbieden van grote databases met muziek of films.</a:t>
            </a:r>
            <a:br>
              <a:rPr lang="nl-NL" baseline="0" dirty="0"/>
            </a:br>
            <a:r>
              <a:rPr lang="nl-NL" baseline="0" dirty="0"/>
              <a:t>De in Nederland bekendste streaming diensten ……. Maar ongetwijfeld verder aan te vullen. Grote bedrijven hebben nu ook eigen diensten zoals Google en Apple. Juke is sinds juli 2017 een nieuwe streaming dienst opgericht door Talpa en MediaMarkt.</a:t>
            </a:r>
            <a:endParaRPr lang="nl-NL" dirty="0"/>
          </a:p>
        </p:txBody>
      </p:sp>
      <p:sp>
        <p:nvSpPr>
          <p:cNvPr id="5" name="Tijdelijke aanduiding voor voettekst 4">
            <a:extLst>
              <a:ext uri="{FF2B5EF4-FFF2-40B4-BE49-F238E27FC236}">
                <a16:creationId xmlns:a16="http://schemas.microsoft.com/office/drawing/2014/main" xmlns="" id="{403966D5-49B1-48CA-B495-3C0D8CFEF5BB}"/>
              </a:ext>
            </a:extLst>
          </p:cNvPr>
          <p:cNvSpPr>
            <a:spLocks noGrp="1"/>
          </p:cNvSpPr>
          <p:nvPr>
            <p:ph type="ftr" sz="quarter" idx="11"/>
          </p:nvPr>
        </p:nvSpPr>
        <p:spPr/>
        <p:txBody>
          <a:bodyPr/>
          <a:lstStyle/>
          <a:p>
            <a:r>
              <a:rPr lang="nl-NL" dirty="0"/>
              <a:t>Mathieu Geelen</a:t>
            </a:r>
          </a:p>
        </p:txBody>
      </p:sp>
    </p:spTree>
    <p:extLst>
      <p:ext uri="{BB962C8B-B14F-4D97-AF65-F5344CB8AC3E}">
        <p14:creationId xmlns:p14="http://schemas.microsoft.com/office/powerpoint/2010/main" val="5630022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solidFill>
                  <a:srgbClr val="E21A22"/>
                </a:solidFill>
                <a:effectLst>
                  <a:outerShdw blurRad="38100" dist="38100" dir="2700000" algn="tl">
                    <a:srgbClr val="000000">
                      <a:alpha val="43137"/>
                    </a:srgbClr>
                  </a:outerShdw>
                </a:effectLst>
              </a:rPr>
              <a:t>(Voor Presentator : </a:t>
            </a:r>
            <a:r>
              <a:rPr lang="nl-NL" b="1" dirty="0">
                <a:solidFill>
                  <a:srgbClr val="E21A22"/>
                </a:solidFill>
              </a:rPr>
              <a:t>Let op</a:t>
            </a:r>
            <a:r>
              <a:rPr lang="nl-NL" dirty="0">
                <a:solidFill>
                  <a:srgbClr val="E21A22"/>
                </a:solidFill>
              </a:rPr>
              <a:t>! Items komen na elke 2 seconden automatisch.)</a:t>
            </a:r>
          </a:p>
          <a:p>
            <a:r>
              <a:rPr lang="nl-NL" dirty="0"/>
              <a:t>M.b.t.. Ondersteuning artiesten. Er</a:t>
            </a:r>
            <a:r>
              <a:rPr lang="nl-NL" baseline="0" dirty="0"/>
              <a:t> vind afdracht van licentiegelden plaats door de legale diensten aan de rechthebbenden. Meestal de muziekuitgeverijen. Hiervoor zijn berekeningen per maatschappij en per artiest uitgewerkt en overeengekomen. In de regel wordt per gedownloade muziekstream ongeveer een halve eurocent (€ 0,004) vergoed aan betreffende artiest.</a:t>
            </a:r>
          </a:p>
          <a:p>
            <a:r>
              <a:rPr lang="nl-NL" baseline="0" dirty="0"/>
              <a:t>Legaal voor zover dan weer niet illegale content gestreamd wordt!!!</a:t>
            </a:r>
            <a:endParaRPr lang="nl-NL" dirty="0"/>
          </a:p>
        </p:txBody>
      </p:sp>
      <p:sp>
        <p:nvSpPr>
          <p:cNvPr id="5" name="Tijdelijke aanduiding voor voettekst 4">
            <a:extLst>
              <a:ext uri="{FF2B5EF4-FFF2-40B4-BE49-F238E27FC236}">
                <a16:creationId xmlns:a16="http://schemas.microsoft.com/office/drawing/2014/main" xmlns="" id="{D483F456-4850-44BD-ACAF-370E02384F04}"/>
              </a:ext>
            </a:extLst>
          </p:cNvPr>
          <p:cNvSpPr>
            <a:spLocks noGrp="1"/>
          </p:cNvSpPr>
          <p:nvPr>
            <p:ph type="ftr" sz="quarter" idx="11"/>
          </p:nvPr>
        </p:nvSpPr>
        <p:spPr/>
        <p:txBody>
          <a:bodyPr/>
          <a:lstStyle/>
          <a:p>
            <a:r>
              <a:rPr lang="nl-NL" dirty="0"/>
              <a:t>Mathieu Geelen</a:t>
            </a:r>
          </a:p>
        </p:txBody>
      </p:sp>
    </p:spTree>
    <p:extLst>
      <p:ext uri="{BB962C8B-B14F-4D97-AF65-F5344CB8AC3E}">
        <p14:creationId xmlns:p14="http://schemas.microsoft.com/office/powerpoint/2010/main" val="862642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nl-NL"/>
              <a:t>Klik om de stijl te bewerken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r>
              <a:rPr lang="nl-NL" smtClean="0"/>
              <a:t>September 2017</a:t>
            </a:r>
            <a:endParaRPr lang="nl-NL" dirty="0"/>
          </a:p>
        </p:txBody>
      </p:sp>
      <p:sp>
        <p:nvSpPr>
          <p:cNvPr id="5" name="Footer Placeholder 4"/>
          <p:cNvSpPr>
            <a:spLocks noGrp="1"/>
          </p:cNvSpPr>
          <p:nvPr>
            <p:ph type="ftr" sz="quarter" idx="11"/>
          </p:nvPr>
        </p:nvSpPr>
        <p:spPr/>
        <p:txBody>
          <a:bodyPr/>
          <a:lstStyle/>
          <a:p>
            <a:r>
              <a:rPr lang="nl-NL" smtClean="0"/>
              <a:t>© Mathieu Geelen</a:t>
            </a:r>
            <a:endParaRPr lang="nl-NL" dirty="0"/>
          </a:p>
        </p:txBody>
      </p:sp>
      <p:sp>
        <p:nvSpPr>
          <p:cNvPr id="6" name="Slide Number Placeholder 5"/>
          <p:cNvSpPr>
            <a:spLocks noGrp="1"/>
          </p:cNvSpPr>
          <p:nvPr>
            <p:ph type="sldNum" sz="quarter" idx="12"/>
          </p:nvPr>
        </p:nvSpPr>
        <p:spPr/>
        <p:txBody>
          <a:bodyPr/>
          <a:lstStyle/>
          <a:p>
            <a:fld id="{CC0D5734-3427-4385-9EE3-A8D07131E553}" type="slidenum">
              <a:rPr lang="nl-NL" smtClean="0"/>
              <a:t>‹nr.›</a:t>
            </a:fld>
            <a:endParaRPr lang="nl-NL" dirty="0"/>
          </a:p>
        </p:txBody>
      </p:sp>
    </p:spTree>
    <p:extLst>
      <p:ext uri="{BB962C8B-B14F-4D97-AF65-F5344CB8AC3E}">
        <p14:creationId xmlns:p14="http://schemas.microsoft.com/office/powerpoint/2010/main" val="37822271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r>
              <a:rPr lang="nl-NL" smtClean="0"/>
              <a:t>September 2017</a:t>
            </a:r>
            <a:endParaRPr lang="nl-NL" dirty="0"/>
          </a:p>
        </p:txBody>
      </p:sp>
      <p:sp>
        <p:nvSpPr>
          <p:cNvPr id="5" name="Footer Placeholder 4"/>
          <p:cNvSpPr>
            <a:spLocks noGrp="1"/>
          </p:cNvSpPr>
          <p:nvPr>
            <p:ph type="ftr" sz="quarter" idx="11"/>
          </p:nvPr>
        </p:nvSpPr>
        <p:spPr/>
        <p:txBody>
          <a:bodyPr/>
          <a:lstStyle/>
          <a:p>
            <a:r>
              <a:rPr lang="nl-NL" smtClean="0"/>
              <a:t>© Mathieu Geelen</a:t>
            </a:r>
            <a:endParaRPr lang="nl-NL" dirty="0"/>
          </a:p>
        </p:txBody>
      </p:sp>
      <p:sp>
        <p:nvSpPr>
          <p:cNvPr id="6" name="Slide Number Placeholder 5"/>
          <p:cNvSpPr>
            <a:spLocks noGrp="1"/>
          </p:cNvSpPr>
          <p:nvPr>
            <p:ph type="sldNum" sz="quarter" idx="12"/>
          </p:nvPr>
        </p:nvSpPr>
        <p:spPr/>
        <p:txBody>
          <a:bodyPr/>
          <a:lstStyle/>
          <a:p>
            <a:fld id="{CC0D5734-3427-4385-9EE3-A8D07131E553}" type="slidenum">
              <a:rPr lang="nl-NL" smtClean="0"/>
              <a:t>‹nr.›</a:t>
            </a:fld>
            <a:endParaRPr lang="nl-NL" dirty="0"/>
          </a:p>
        </p:txBody>
      </p:sp>
    </p:spTree>
    <p:extLst>
      <p:ext uri="{BB962C8B-B14F-4D97-AF65-F5344CB8AC3E}">
        <p14:creationId xmlns:p14="http://schemas.microsoft.com/office/powerpoint/2010/main" val="28930883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r>
              <a:rPr lang="nl-NL" smtClean="0"/>
              <a:t>September 2017</a:t>
            </a:r>
            <a:endParaRPr lang="nl-NL" dirty="0"/>
          </a:p>
        </p:txBody>
      </p:sp>
      <p:sp>
        <p:nvSpPr>
          <p:cNvPr id="5" name="Footer Placeholder 4"/>
          <p:cNvSpPr>
            <a:spLocks noGrp="1"/>
          </p:cNvSpPr>
          <p:nvPr>
            <p:ph type="ftr" sz="quarter" idx="11"/>
          </p:nvPr>
        </p:nvSpPr>
        <p:spPr/>
        <p:txBody>
          <a:bodyPr/>
          <a:lstStyle/>
          <a:p>
            <a:r>
              <a:rPr lang="nl-NL" smtClean="0"/>
              <a:t>© Mathieu Geelen</a:t>
            </a:r>
            <a:endParaRPr lang="nl-NL" dirty="0"/>
          </a:p>
        </p:txBody>
      </p:sp>
      <p:sp>
        <p:nvSpPr>
          <p:cNvPr id="6" name="Slide Number Placeholder 5"/>
          <p:cNvSpPr>
            <a:spLocks noGrp="1"/>
          </p:cNvSpPr>
          <p:nvPr>
            <p:ph type="sldNum" sz="quarter" idx="12"/>
          </p:nvPr>
        </p:nvSpPr>
        <p:spPr/>
        <p:txBody>
          <a:bodyPr/>
          <a:lstStyle/>
          <a:p>
            <a:fld id="{CC0D5734-3427-4385-9EE3-A8D07131E553}" type="slidenum">
              <a:rPr lang="nl-NL" smtClean="0"/>
              <a:t>‹nr.›</a:t>
            </a:fld>
            <a:endParaRPr lang="nl-NL" dirty="0"/>
          </a:p>
        </p:txBody>
      </p:sp>
    </p:spTree>
    <p:extLst>
      <p:ext uri="{BB962C8B-B14F-4D97-AF65-F5344CB8AC3E}">
        <p14:creationId xmlns:p14="http://schemas.microsoft.com/office/powerpoint/2010/main" val="2663498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r>
              <a:rPr lang="nl-NL" smtClean="0"/>
              <a:t>September 2017</a:t>
            </a:r>
            <a:endParaRPr lang="nl-NL" dirty="0"/>
          </a:p>
        </p:txBody>
      </p:sp>
      <p:sp>
        <p:nvSpPr>
          <p:cNvPr id="5" name="Footer Placeholder 4"/>
          <p:cNvSpPr>
            <a:spLocks noGrp="1"/>
          </p:cNvSpPr>
          <p:nvPr>
            <p:ph type="ftr" sz="quarter" idx="11"/>
          </p:nvPr>
        </p:nvSpPr>
        <p:spPr/>
        <p:txBody>
          <a:bodyPr/>
          <a:lstStyle/>
          <a:p>
            <a:r>
              <a:rPr lang="nl-NL" smtClean="0"/>
              <a:t>© Mathieu Geelen</a:t>
            </a:r>
            <a:endParaRPr lang="nl-NL" dirty="0"/>
          </a:p>
        </p:txBody>
      </p:sp>
      <p:sp>
        <p:nvSpPr>
          <p:cNvPr id="6" name="Slide Number Placeholder 5"/>
          <p:cNvSpPr>
            <a:spLocks noGrp="1"/>
          </p:cNvSpPr>
          <p:nvPr>
            <p:ph type="sldNum" sz="quarter" idx="12"/>
          </p:nvPr>
        </p:nvSpPr>
        <p:spPr/>
        <p:txBody>
          <a:bodyPr/>
          <a:lstStyle/>
          <a:p>
            <a:fld id="{CC0D5734-3427-4385-9EE3-A8D07131E553}" type="slidenum">
              <a:rPr lang="nl-NL" smtClean="0"/>
              <a:t>‹nr.›</a:t>
            </a:fld>
            <a:endParaRPr lang="nl-NL" dirty="0"/>
          </a:p>
        </p:txBody>
      </p:sp>
    </p:spTree>
    <p:extLst>
      <p:ext uri="{BB962C8B-B14F-4D97-AF65-F5344CB8AC3E}">
        <p14:creationId xmlns:p14="http://schemas.microsoft.com/office/powerpoint/2010/main" val="3160217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nl-NL"/>
              <a:t>Klik om de stijl te bewerken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 om de modelstijlen te bewerken</a:t>
            </a:r>
          </a:p>
        </p:txBody>
      </p:sp>
      <p:sp>
        <p:nvSpPr>
          <p:cNvPr id="4" name="Date Placeholder 3"/>
          <p:cNvSpPr>
            <a:spLocks noGrp="1"/>
          </p:cNvSpPr>
          <p:nvPr>
            <p:ph type="dt" sz="half" idx="10"/>
          </p:nvPr>
        </p:nvSpPr>
        <p:spPr/>
        <p:txBody>
          <a:bodyPr/>
          <a:lstStyle/>
          <a:p>
            <a:r>
              <a:rPr lang="nl-NL" smtClean="0"/>
              <a:t>September 2017</a:t>
            </a:r>
            <a:endParaRPr lang="nl-NL" dirty="0"/>
          </a:p>
        </p:txBody>
      </p:sp>
      <p:sp>
        <p:nvSpPr>
          <p:cNvPr id="5" name="Footer Placeholder 4"/>
          <p:cNvSpPr>
            <a:spLocks noGrp="1"/>
          </p:cNvSpPr>
          <p:nvPr>
            <p:ph type="ftr" sz="quarter" idx="11"/>
          </p:nvPr>
        </p:nvSpPr>
        <p:spPr/>
        <p:txBody>
          <a:bodyPr/>
          <a:lstStyle/>
          <a:p>
            <a:r>
              <a:rPr lang="nl-NL" smtClean="0"/>
              <a:t>© Mathieu Geelen</a:t>
            </a:r>
            <a:endParaRPr lang="nl-NL" dirty="0"/>
          </a:p>
        </p:txBody>
      </p:sp>
      <p:sp>
        <p:nvSpPr>
          <p:cNvPr id="6" name="Slide Number Placeholder 5"/>
          <p:cNvSpPr>
            <a:spLocks noGrp="1"/>
          </p:cNvSpPr>
          <p:nvPr>
            <p:ph type="sldNum" sz="quarter" idx="12"/>
          </p:nvPr>
        </p:nvSpPr>
        <p:spPr/>
        <p:txBody>
          <a:bodyPr/>
          <a:lstStyle/>
          <a:p>
            <a:fld id="{CC0D5734-3427-4385-9EE3-A8D07131E553}" type="slidenum">
              <a:rPr lang="nl-NL" smtClean="0"/>
              <a:t>‹nr.›</a:t>
            </a:fld>
            <a:endParaRPr lang="nl-NL" dirty="0"/>
          </a:p>
        </p:txBody>
      </p:sp>
    </p:spTree>
    <p:extLst>
      <p:ext uri="{BB962C8B-B14F-4D97-AF65-F5344CB8AC3E}">
        <p14:creationId xmlns:p14="http://schemas.microsoft.com/office/powerpoint/2010/main" val="7931296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r>
              <a:rPr lang="nl-NL" smtClean="0"/>
              <a:t>September 2017</a:t>
            </a:r>
            <a:endParaRPr lang="nl-NL" dirty="0"/>
          </a:p>
        </p:txBody>
      </p:sp>
      <p:sp>
        <p:nvSpPr>
          <p:cNvPr id="6" name="Footer Placeholder 5"/>
          <p:cNvSpPr>
            <a:spLocks noGrp="1"/>
          </p:cNvSpPr>
          <p:nvPr>
            <p:ph type="ftr" sz="quarter" idx="11"/>
          </p:nvPr>
        </p:nvSpPr>
        <p:spPr/>
        <p:txBody>
          <a:bodyPr/>
          <a:lstStyle/>
          <a:p>
            <a:r>
              <a:rPr lang="nl-NL" smtClean="0"/>
              <a:t>© Mathieu Geelen</a:t>
            </a:r>
            <a:endParaRPr lang="nl-NL" dirty="0"/>
          </a:p>
        </p:txBody>
      </p:sp>
      <p:sp>
        <p:nvSpPr>
          <p:cNvPr id="7" name="Slide Number Placeholder 6"/>
          <p:cNvSpPr>
            <a:spLocks noGrp="1"/>
          </p:cNvSpPr>
          <p:nvPr>
            <p:ph type="sldNum" sz="quarter" idx="12"/>
          </p:nvPr>
        </p:nvSpPr>
        <p:spPr/>
        <p:txBody>
          <a:bodyPr/>
          <a:lstStyle/>
          <a:p>
            <a:fld id="{CC0D5734-3427-4385-9EE3-A8D07131E553}" type="slidenum">
              <a:rPr lang="nl-NL" smtClean="0"/>
              <a:t>‹nr.›</a:t>
            </a:fld>
            <a:endParaRPr lang="nl-NL" dirty="0"/>
          </a:p>
        </p:txBody>
      </p:sp>
    </p:spTree>
    <p:extLst>
      <p:ext uri="{BB962C8B-B14F-4D97-AF65-F5344CB8AC3E}">
        <p14:creationId xmlns:p14="http://schemas.microsoft.com/office/powerpoint/2010/main" val="2925346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nl-NL"/>
              <a:t>Klik om de stijl te bewerken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Content Placeholder 3"/>
          <p:cNvSpPr>
            <a:spLocks noGrp="1"/>
          </p:cNvSpPr>
          <p:nvPr>
            <p:ph sz="half" idx="2"/>
          </p:nvPr>
        </p:nvSpPr>
        <p:spPr>
          <a:xfrm>
            <a:off x="629842" y="2505075"/>
            <a:ext cx="3868340"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Content Placeholder 5"/>
          <p:cNvSpPr>
            <a:spLocks noGrp="1"/>
          </p:cNvSpPr>
          <p:nvPr>
            <p:ph sz="quarter" idx="4"/>
          </p:nvPr>
        </p:nvSpPr>
        <p:spPr>
          <a:xfrm>
            <a:off x="4629150" y="2505075"/>
            <a:ext cx="3887391"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r>
              <a:rPr lang="nl-NL" smtClean="0"/>
              <a:t>September 2017</a:t>
            </a:r>
            <a:endParaRPr lang="nl-NL" dirty="0"/>
          </a:p>
        </p:txBody>
      </p:sp>
      <p:sp>
        <p:nvSpPr>
          <p:cNvPr id="8" name="Footer Placeholder 7"/>
          <p:cNvSpPr>
            <a:spLocks noGrp="1"/>
          </p:cNvSpPr>
          <p:nvPr>
            <p:ph type="ftr" sz="quarter" idx="11"/>
          </p:nvPr>
        </p:nvSpPr>
        <p:spPr/>
        <p:txBody>
          <a:bodyPr/>
          <a:lstStyle/>
          <a:p>
            <a:r>
              <a:rPr lang="nl-NL" smtClean="0"/>
              <a:t>© Mathieu Geelen</a:t>
            </a:r>
            <a:endParaRPr lang="nl-NL" dirty="0"/>
          </a:p>
        </p:txBody>
      </p:sp>
      <p:sp>
        <p:nvSpPr>
          <p:cNvPr id="9" name="Slide Number Placeholder 8"/>
          <p:cNvSpPr>
            <a:spLocks noGrp="1"/>
          </p:cNvSpPr>
          <p:nvPr>
            <p:ph type="sldNum" sz="quarter" idx="12"/>
          </p:nvPr>
        </p:nvSpPr>
        <p:spPr/>
        <p:txBody>
          <a:bodyPr/>
          <a:lstStyle/>
          <a:p>
            <a:fld id="{CC0D5734-3427-4385-9EE3-A8D07131E553}" type="slidenum">
              <a:rPr lang="nl-NL" smtClean="0"/>
              <a:t>‹nr.›</a:t>
            </a:fld>
            <a:endParaRPr lang="nl-NL" dirty="0"/>
          </a:p>
        </p:txBody>
      </p:sp>
    </p:spTree>
    <p:extLst>
      <p:ext uri="{BB962C8B-B14F-4D97-AF65-F5344CB8AC3E}">
        <p14:creationId xmlns:p14="http://schemas.microsoft.com/office/powerpoint/2010/main" val="3803863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r>
              <a:rPr lang="nl-NL" smtClean="0"/>
              <a:t>September 2017</a:t>
            </a:r>
            <a:endParaRPr lang="nl-NL" dirty="0"/>
          </a:p>
        </p:txBody>
      </p:sp>
      <p:sp>
        <p:nvSpPr>
          <p:cNvPr id="4" name="Footer Placeholder 3"/>
          <p:cNvSpPr>
            <a:spLocks noGrp="1"/>
          </p:cNvSpPr>
          <p:nvPr>
            <p:ph type="ftr" sz="quarter" idx="11"/>
          </p:nvPr>
        </p:nvSpPr>
        <p:spPr/>
        <p:txBody>
          <a:bodyPr/>
          <a:lstStyle/>
          <a:p>
            <a:r>
              <a:rPr lang="nl-NL" smtClean="0"/>
              <a:t>© Mathieu Geelen</a:t>
            </a:r>
            <a:endParaRPr lang="nl-NL" dirty="0"/>
          </a:p>
        </p:txBody>
      </p:sp>
      <p:sp>
        <p:nvSpPr>
          <p:cNvPr id="5" name="Slide Number Placeholder 4"/>
          <p:cNvSpPr>
            <a:spLocks noGrp="1"/>
          </p:cNvSpPr>
          <p:nvPr>
            <p:ph type="sldNum" sz="quarter" idx="12"/>
          </p:nvPr>
        </p:nvSpPr>
        <p:spPr/>
        <p:txBody>
          <a:bodyPr/>
          <a:lstStyle/>
          <a:p>
            <a:fld id="{CC0D5734-3427-4385-9EE3-A8D07131E553}" type="slidenum">
              <a:rPr lang="nl-NL" smtClean="0"/>
              <a:t>‹nr.›</a:t>
            </a:fld>
            <a:endParaRPr lang="nl-NL" dirty="0"/>
          </a:p>
        </p:txBody>
      </p:sp>
    </p:spTree>
    <p:extLst>
      <p:ext uri="{BB962C8B-B14F-4D97-AF65-F5344CB8AC3E}">
        <p14:creationId xmlns:p14="http://schemas.microsoft.com/office/powerpoint/2010/main" val="2705716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nl-NL" smtClean="0"/>
              <a:t>September 2017</a:t>
            </a:r>
            <a:endParaRPr lang="nl-NL" dirty="0"/>
          </a:p>
        </p:txBody>
      </p:sp>
      <p:sp>
        <p:nvSpPr>
          <p:cNvPr id="3" name="Footer Placeholder 2"/>
          <p:cNvSpPr>
            <a:spLocks noGrp="1"/>
          </p:cNvSpPr>
          <p:nvPr>
            <p:ph type="ftr" sz="quarter" idx="11"/>
          </p:nvPr>
        </p:nvSpPr>
        <p:spPr/>
        <p:txBody>
          <a:bodyPr/>
          <a:lstStyle/>
          <a:p>
            <a:r>
              <a:rPr lang="nl-NL" smtClean="0"/>
              <a:t>© Mathieu Geelen</a:t>
            </a:r>
            <a:endParaRPr lang="nl-NL" dirty="0"/>
          </a:p>
        </p:txBody>
      </p:sp>
      <p:sp>
        <p:nvSpPr>
          <p:cNvPr id="4" name="Slide Number Placeholder 3"/>
          <p:cNvSpPr>
            <a:spLocks noGrp="1"/>
          </p:cNvSpPr>
          <p:nvPr>
            <p:ph type="sldNum" sz="quarter" idx="12"/>
          </p:nvPr>
        </p:nvSpPr>
        <p:spPr/>
        <p:txBody>
          <a:bodyPr/>
          <a:lstStyle/>
          <a:p>
            <a:fld id="{CC0D5734-3427-4385-9EE3-A8D07131E553}" type="slidenum">
              <a:rPr lang="nl-NL" smtClean="0"/>
              <a:t>‹nr.›</a:t>
            </a:fld>
            <a:endParaRPr lang="nl-NL" dirty="0"/>
          </a:p>
        </p:txBody>
      </p:sp>
    </p:spTree>
    <p:extLst>
      <p:ext uri="{BB962C8B-B14F-4D97-AF65-F5344CB8AC3E}">
        <p14:creationId xmlns:p14="http://schemas.microsoft.com/office/powerpoint/2010/main" val="1845184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nl-NL"/>
              <a:t>Klik om de stijl te bewerken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Date Placeholder 4"/>
          <p:cNvSpPr>
            <a:spLocks noGrp="1"/>
          </p:cNvSpPr>
          <p:nvPr>
            <p:ph type="dt" sz="half" idx="10"/>
          </p:nvPr>
        </p:nvSpPr>
        <p:spPr/>
        <p:txBody>
          <a:bodyPr/>
          <a:lstStyle/>
          <a:p>
            <a:r>
              <a:rPr lang="nl-NL" smtClean="0"/>
              <a:t>September 2017</a:t>
            </a:r>
            <a:endParaRPr lang="nl-NL" dirty="0"/>
          </a:p>
        </p:txBody>
      </p:sp>
      <p:sp>
        <p:nvSpPr>
          <p:cNvPr id="6" name="Footer Placeholder 5"/>
          <p:cNvSpPr>
            <a:spLocks noGrp="1"/>
          </p:cNvSpPr>
          <p:nvPr>
            <p:ph type="ftr" sz="quarter" idx="11"/>
          </p:nvPr>
        </p:nvSpPr>
        <p:spPr/>
        <p:txBody>
          <a:bodyPr/>
          <a:lstStyle/>
          <a:p>
            <a:r>
              <a:rPr lang="nl-NL" smtClean="0"/>
              <a:t>© Mathieu Geelen</a:t>
            </a:r>
            <a:endParaRPr lang="nl-NL" dirty="0"/>
          </a:p>
        </p:txBody>
      </p:sp>
      <p:sp>
        <p:nvSpPr>
          <p:cNvPr id="7" name="Slide Number Placeholder 6"/>
          <p:cNvSpPr>
            <a:spLocks noGrp="1"/>
          </p:cNvSpPr>
          <p:nvPr>
            <p:ph type="sldNum" sz="quarter" idx="12"/>
          </p:nvPr>
        </p:nvSpPr>
        <p:spPr/>
        <p:txBody>
          <a:bodyPr/>
          <a:lstStyle/>
          <a:p>
            <a:fld id="{CC0D5734-3427-4385-9EE3-A8D07131E553}" type="slidenum">
              <a:rPr lang="nl-NL" smtClean="0"/>
              <a:t>‹nr.›</a:t>
            </a:fld>
            <a:endParaRPr lang="nl-NL" dirty="0"/>
          </a:p>
        </p:txBody>
      </p:sp>
    </p:spTree>
    <p:extLst>
      <p:ext uri="{BB962C8B-B14F-4D97-AF65-F5344CB8AC3E}">
        <p14:creationId xmlns:p14="http://schemas.microsoft.com/office/powerpoint/2010/main" val="25629377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nl-NL"/>
              <a:t>Klik om de stijl te bewerken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dirty="0"/>
              <a:t>Klik op het pictogram als u een afbeelding wilt toevoegen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Date Placeholder 4"/>
          <p:cNvSpPr>
            <a:spLocks noGrp="1"/>
          </p:cNvSpPr>
          <p:nvPr>
            <p:ph type="dt" sz="half" idx="10"/>
          </p:nvPr>
        </p:nvSpPr>
        <p:spPr/>
        <p:txBody>
          <a:bodyPr/>
          <a:lstStyle/>
          <a:p>
            <a:r>
              <a:rPr lang="nl-NL" smtClean="0"/>
              <a:t>September 2017</a:t>
            </a:r>
            <a:endParaRPr lang="nl-NL" dirty="0"/>
          </a:p>
        </p:txBody>
      </p:sp>
      <p:sp>
        <p:nvSpPr>
          <p:cNvPr id="6" name="Footer Placeholder 5"/>
          <p:cNvSpPr>
            <a:spLocks noGrp="1"/>
          </p:cNvSpPr>
          <p:nvPr>
            <p:ph type="ftr" sz="quarter" idx="11"/>
          </p:nvPr>
        </p:nvSpPr>
        <p:spPr/>
        <p:txBody>
          <a:bodyPr/>
          <a:lstStyle/>
          <a:p>
            <a:r>
              <a:rPr lang="nl-NL" smtClean="0"/>
              <a:t>© Mathieu Geelen</a:t>
            </a:r>
            <a:endParaRPr lang="nl-NL" dirty="0"/>
          </a:p>
        </p:txBody>
      </p:sp>
      <p:sp>
        <p:nvSpPr>
          <p:cNvPr id="7" name="Slide Number Placeholder 6"/>
          <p:cNvSpPr>
            <a:spLocks noGrp="1"/>
          </p:cNvSpPr>
          <p:nvPr>
            <p:ph type="sldNum" sz="quarter" idx="12"/>
          </p:nvPr>
        </p:nvSpPr>
        <p:spPr/>
        <p:txBody>
          <a:bodyPr/>
          <a:lstStyle/>
          <a:p>
            <a:fld id="{CC0D5734-3427-4385-9EE3-A8D07131E553}" type="slidenum">
              <a:rPr lang="nl-NL" smtClean="0"/>
              <a:t>‹nr.›</a:t>
            </a:fld>
            <a:endParaRPr lang="nl-NL" dirty="0"/>
          </a:p>
        </p:txBody>
      </p:sp>
    </p:spTree>
    <p:extLst>
      <p:ext uri="{BB962C8B-B14F-4D97-AF65-F5344CB8AC3E}">
        <p14:creationId xmlns:p14="http://schemas.microsoft.com/office/powerpoint/2010/main" val="4023830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8000">
              <a:schemeClr val="bg1"/>
            </a:gs>
            <a:gs pos="0">
              <a:schemeClr val="bg1"/>
            </a:gs>
            <a:gs pos="94000">
              <a:schemeClr val="accent1">
                <a:lumMod val="30000"/>
                <a:lumOff val="7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nl-NL" dirty="0"/>
              <a:t>Klik om de stijl te bewerken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2"/>
                </a:solidFill>
                <a:latin typeface="Cambria" panose="02040503050406030204" pitchFamily="18" charset="0"/>
              </a:defRPr>
            </a:lvl1pPr>
          </a:lstStyle>
          <a:p>
            <a:r>
              <a:rPr lang="nl-NL" smtClean="0"/>
              <a:t>September 2017</a:t>
            </a:r>
            <a:endParaRPr lang="nl-NL"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2"/>
                </a:solidFill>
                <a:latin typeface="Cambria" panose="02040503050406030204" pitchFamily="18" charset="0"/>
              </a:defRPr>
            </a:lvl1pPr>
          </a:lstStyle>
          <a:p>
            <a:r>
              <a:rPr lang="nl-NL" smtClean="0"/>
              <a:t>© Mathieu Geelen</a:t>
            </a:r>
            <a:endParaRPr lang="nl-NL"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2"/>
                </a:solidFill>
                <a:latin typeface="Cambria" panose="02040503050406030204" pitchFamily="18" charset="0"/>
              </a:defRPr>
            </a:lvl1pPr>
          </a:lstStyle>
          <a:p>
            <a:fld id="{CC0D5734-3427-4385-9EE3-A8D07131E553}" type="slidenum">
              <a:rPr lang="nl-NL" smtClean="0"/>
              <a:pPr/>
              <a:t>‹nr.›</a:t>
            </a:fld>
            <a:endParaRPr lang="nl-NL" dirty="0"/>
          </a:p>
        </p:txBody>
      </p:sp>
      <p:pic>
        <p:nvPicPr>
          <p:cNvPr id="7" name="Afbeelding 6"/>
          <p:cNvPicPr>
            <a:picLocks noChangeAspect="1"/>
          </p:cNvPicPr>
          <p:nvPr userDrawn="1"/>
        </p:nvPicPr>
        <p:blipFill>
          <a:blip r:embed="rId13"/>
          <a:stretch>
            <a:fillRect/>
          </a:stretch>
        </p:blipFill>
        <p:spPr>
          <a:xfrm>
            <a:off x="5722696" y="30209"/>
            <a:ext cx="990476" cy="533333"/>
          </a:xfrm>
          <a:prstGeom prst="rect">
            <a:avLst/>
          </a:prstGeom>
        </p:spPr>
      </p:pic>
      <p:pic>
        <p:nvPicPr>
          <p:cNvPr id="8" name="Afbeelding 7"/>
          <p:cNvPicPr>
            <a:picLocks noChangeAspect="1"/>
          </p:cNvPicPr>
          <p:nvPr userDrawn="1"/>
        </p:nvPicPr>
        <p:blipFill>
          <a:blip r:embed="rId14"/>
          <a:stretch>
            <a:fillRect/>
          </a:stretch>
        </p:blipFill>
        <p:spPr>
          <a:xfrm>
            <a:off x="6713172" y="113486"/>
            <a:ext cx="1694196" cy="206172"/>
          </a:xfrm>
          <a:prstGeom prst="rect">
            <a:avLst/>
          </a:prstGeom>
        </p:spPr>
      </p:pic>
      <p:cxnSp>
        <p:nvCxnSpPr>
          <p:cNvPr id="9" name="Rechte verbindingslijn 8"/>
          <p:cNvCxnSpPr/>
          <p:nvPr userDrawn="1"/>
        </p:nvCxnSpPr>
        <p:spPr>
          <a:xfrm>
            <a:off x="519764" y="623763"/>
            <a:ext cx="7879414" cy="0"/>
          </a:xfrm>
          <a:prstGeom prst="line">
            <a:avLst/>
          </a:prstGeom>
          <a:ln>
            <a:solidFill>
              <a:srgbClr val="E5363D"/>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p:cNvCxnSpPr/>
          <p:nvPr userDrawn="1"/>
        </p:nvCxnSpPr>
        <p:spPr>
          <a:xfrm>
            <a:off x="519764" y="6198402"/>
            <a:ext cx="7879414" cy="0"/>
          </a:xfrm>
          <a:prstGeom prst="line">
            <a:avLst/>
          </a:prstGeom>
          <a:ln>
            <a:solidFill>
              <a:srgbClr val="E5363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39938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sz="4000" b="1" kern="1200">
          <a:solidFill>
            <a:schemeClr val="tx2"/>
          </a:solidFill>
          <a:latin typeface="Cambria" panose="02040503050406030204" pitchFamily="18"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Calibri" panose="020F050202020403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Calibri" panose="020F050202020403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8" Type="http://schemas.openxmlformats.org/officeDocument/2006/relationships/image" Target="../media/image21.gif"/><Relationship Id="rId3" Type="http://schemas.openxmlformats.org/officeDocument/2006/relationships/image" Target="../media/image17.JPG"/><Relationship Id="rId7" Type="http://schemas.microsoft.com/office/2007/relationships/hdphoto" Target="../media/hdphoto1.wdp"/><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JPG"/><Relationship Id="rId4" Type="http://schemas.openxmlformats.org/officeDocument/2006/relationships/image" Target="../media/image18.JPG"/></Relationships>
</file>

<file path=ppt/slides/_rels/slide13.xml.rels><?xml version="1.0" encoding="UTF-8" standalone="yes"?>
<Relationships xmlns="http://schemas.openxmlformats.org/package/2006/relationships"><Relationship Id="rId3" Type="http://schemas.openxmlformats.org/officeDocument/2006/relationships/hyperlink" Target="http://www.digimuziek.nl/spotify.htm"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hyperlink" Target="http://www.digimuziek.nl/streamingdiensten.htm" TargetMode="External"/><Relationship Id="rId5" Type="http://schemas.openxmlformats.org/officeDocument/2006/relationships/image" Target="../media/image24.pn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27.jpeg"/><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31.JPG"/><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33.jpeg"/></Relationships>
</file>

<file path=ppt/slides/_rels/slide24.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37.jpg"/><Relationship Id="rId5" Type="http://schemas.openxmlformats.org/officeDocument/2006/relationships/image" Target="../media/image36.jpg"/><Relationship Id="rId4" Type="http://schemas.openxmlformats.org/officeDocument/2006/relationships/image" Target="../media/image35.jpg"/></Relationships>
</file>

<file path=ppt/slides/_rels/slide2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40.jpe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49508" y="1343150"/>
            <a:ext cx="4244984" cy="2822914"/>
          </a:xfrm>
          <a:prstGeom prst="rect">
            <a:avLst/>
          </a:prstGeom>
        </p:spPr>
      </p:pic>
      <p:sp>
        <p:nvSpPr>
          <p:cNvPr id="2" name="Titel 1"/>
          <p:cNvSpPr>
            <a:spLocks noGrp="1"/>
          </p:cNvSpPr>
          <p:nvPr>
            <p:ph type="ctrTitle"/>
          </p:nvPr>
        </p:nvSpPr>
        <p:spPr>
          <a:xfrm>
            <a:off x="1409366" y="4073521"/>
            <a:ext cx="6171009" cy="1138996"/>
          </a:xfrm>
        </p:spPr>
        <p:txBody>
          <a:bodyPr>
            <a:normAutofit fontScale="90000"/>
          </a:bodyPr>
          <a:lstStyle/>
          <a:p>
            <a:r>
              <a:rPr lang="nl-NL" i="1" dirty="0">
                <a:solidFill>
                  <a:srgbClr val="002060"/>
                </a:solidFill>
                <a:effectLst>
                  <a:outerShdw blurRad="38100" dist="38100" dir="2700000" algn="tl">
                    <a:srgbClr val="000000">
                      <a:alpha val="43137"/>
                    </a:srgbClr>
                  </a:outerShdw>
                </a:effectLst>
                <a:latin typeface="Calibri" panose="020F0502020204030204" pitchFamily="34" charset="0"/>
              </a:rPr>
              <a:t> Stre</a:t>
            </a:r>
            <a:r>
              <a:rPr lang="nl-NL" i="1" dirty="0">
                <a:solidFill>
                  <a:srgbClr val="002060"/>
                </a:solidFill>
                <a:effectLst>
                  <a:outerShdw blurRad="38100" dist="38100" dir="2700000" algn="tl">
                    <a:srgbClr val="000000">
                      <a:alpha val="43137"/>
                    </a:srgbClr>
                  </a:outerShdw>
                </a:effectLst>
                <a:latin typeface="+mn-lt"/>
              </a:rPr>
              <a:t>a</a:t>
            </a:r>
            <a:r>
              <a:rPr lang="nl-NL" i="1" dirty="0">
                <a:solidFill>
                  <a:srgbClr val="002060"/>
                </a:solidFill>
                <a:effectLst>
                  <a:outerShdw blurRad="38100" dist="38100" dir="2700000" algn="tl">
                    <a:srgbClr val="000000">
                      <a:alpha val="43137"/>
                    </a:srgbClr>
                  </a:outerShdw>
                </a:effectLst>
                <a:latin typeface="Calibri" panose="020F0502020204030204" pitchFamily="34" charset="0"/>
              </a:rPr>
              <a:t>ming Diensten</a:t>
            </a:r>
          </a:p>
        </p:txBody>
      </p:sp>
    </p:spTree>
    <p:extLst>
      <p:ext uri="{BB962C8B-B14F-4D97-AF65-F5344CB8AC3E}">
        <p14:creationId xmlns:p14="http://schemas.microsoft.com/office/powerpoint/2010/main" val="16436153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el 1"/>
          <p:cNvSpPr txBox="1">
            <a:spLocks/>
          </p:cNvSpPr>
          <p:nvPr/>
        </p:nvSpPr>
        <p:spPr>
          <a:xfrm>
            <a:off x="502920" y="666146"/>
            <a:ext cx="7810500" cy="61595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b="1" kern="1200">
                <a:solidFill>
                  <a:schemeClr val="tx2"/>
                </a:solidFill>
                <a:latin typeface="Cambria" panose="02040503050406030204" pitchFamily="18" charset="0"/>
                <a:ea typeface="+mj-ea"/>
                <a:cs typeface="+mj-cs"/>
              </a:defRPr>
            </a:lvl1pPr>
          </a:lstStyle>
          <a:p>
            <a:r>
              <a:rPr lang="nl-NL" sz="3200" i="1" dirty="0">
                <a:solidFill>
                  <a:srgbClr val="C00000"/>
                </a:solidFill>
                <a:effectLst>
                  <a:outerShdw blurRad="38100" dist="38100" dir="2700000" algn="tl">
                    <a:srgbClr val="000000">
                      <a:alpha val="43137"/>
                    </a:srgbClr>
                  </a:outerShdw>
                </a:effectLst>
                <a:latin typeface="Calibri" panose="020F0502020204030204" pitchFamily="34" charset="0"/>
              </a:rPr>
              <a:t>Nadelen</a:t>
            </a:r>
            <a:r>
              <a:rPr lang="nl-NL" sz="3200" dirty="0">
                <a:solidFill>
                  <a:schemeClr val="accent1">
                    <a:lumMod val="50000"/>
                  </a:schemeClr>
                </a:solidFill>
                <a:effectLst>
                  <a:outerShdw blurRad="38100" dist="38100" dir="2700000" algn="tl">
                    <a:srgbClr val="000000">
                      <a:alpha val="43137"/>
                    </a:srgbClr>
                  </a:outerShdw>
                </a:effectLst>
                <a:latin typeface="Calibri" panose="020F0502020204030204" pitchFamily="34" charset="0"/>
              </a:rPr>
              <a:t> </a:t>
            </a:r>
            <a:r>
              <a:rPr lang="nl-NL" sz="3200" dirty="0">
                <a:solidFill>
                  <a:schemeClr val="tx1">
                    <a:lumMod val="90000"/>
                    <a:lumOff val="10000"/>
                  </a:schemeClr>
                </a:solidFill>
                <a:effectLst>
                  <a:outerShdw blurRad="38100" dist="38100" dir="2700000" algn="tl">
                    <a:srgbClr val="000000">
                      <a:alpha val="43137"/>
                    </a:srgbClr>
                  </a:outerShdw>
                </a:effectLst>
                <a:latin typeface="Calibri" panose="020F0502020204030204" pitchFamily="34" charset="0"/>
              </a:rPr>
              <a:t>streaming vs. downloaden?</a:t>
            </a:r>
          </a:p>
        </p:txBody>
      </p:sp>
      <p:sp>
        <p:nvSpPr>
          <p:cNvPr id="7" name="Tekstvak 6"/>
          <p:cNvSpPr txBox="1"/>
          <p:nvPr/>
        </p:nvSpPr>
        <p:spPr>
          <a:xfrm>
            <a:off x="502920" y="1792847"/>
            <a:ext cx="7750206" cy="2308324"/>
          </a:xfrm>
          <a:prstGeom prst="rect">
            <a:avLst/>
          </a:prstGeom>
          <a:noFill/>
        </p:spPr>
        <p:txBody>
          <a:bodyPr wrap="square" rtlCol="0">
            <a:spAutoFit/>
          </a:bodyPr>
          <a:lstStyle/>
          <a:p>
            <a:pPr marL="285750" indent="-285750">
              <a:buFont typeface="Arial" panose="020B0604020202020204" pitchFamily="34" charset="0"/>
              <a:buChar char="•"/>
            </a:pPr>
            <a:r>
              <a:rPr lang="nl-NL" sz="2400" dirty="0">
                <a:solidFill>
                  <a:srgbClr val="000022"/>
                </a:solidFill>
              </a:rPr>
              <a:t>Kosten onderweg (3g/4g) Kost mb’s.</a:t>
            </a:r>
            <a:br>
              <a:rPr lang="nl-NL" sz="2400" dirty="0">
                <a:solidFill>
                  <a:srgbClr val="000022"/>
                </a:solidFill>
              </a:rPr>
            </a:br>
            <a:endParaRPr lang="nl-NL" sz="2400" dirty="0">
              <a:solidFill>
                <a:srgbClr val="000022"/>
              </a:solidFill>
            </a:endParaRPr>
          </a:p>
          <a:p>
            <a:pPr marL="285750" indent="-285750">
              <a:buFont typeface="Arial" panose="020B0604020202020204" pitchFamily="34" charset="0"/>
              <a:buChar char="•"/>
            </a:pPr>
            <a:r>
              <a:rPr lang="nl-NL" sz="2400" dirty="0">
                <a:solidFill>
                  <a:srgbClr val="000022"/>
                </a:solidFill>
              </a:rPr>
              <a:t>Niet alle film- muziekmaatschappijen doen mee. (Bijv. Geen Beatles, Pink Floyd, Radiohead, …</a:t>
            </a:r>
            <a:br>
              <a:rPr lang="nl-NL" sz="2400" dirty="0">
                <a:solidFill>
                  <a:srgbClr val="000022"/>
                </a:solidFill>
              </a:rPr>
            </a:br>
            <a:endParaRPr lang="nl-NL" sz="2400" dirty="0">
              <a:solidFill>
                <a:srgbClr val="000022"/>
              </a:solidFill>
            </a:endParaRPr>
          </a:p>
          <a:p>
            <a:pPr marL="285750" indent="-285750">
              <a:buFont typeface="Arial" panose="020B0604020202020204" pitchFamily="34" charset="0"/>
              <a:buChar char="•"/>
            </a:pPr>
            <a:r>
              <a:rPr lang="nl-NL" sz="2400" dirty="0">
                <a:solidFill>
                  <a:srgbClr val="000022"/>
                </a:solidFill>
              </a:rPr>
              <a:t>Bandbreedte moet voldoende zijn om soepel te streamen.</a:t>
            </a:r>
          </a:p>
        </p:txBody>
      </p:sp>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2071" y="4403037"/>
            <a:ext cx="2886095" cy="1708097"/>
          </a:xfrm>
          <a:prstGeom prst="rect">
            <a:avLst/>
          </a:prstGeom>
        </p:spPr>
      </p:pic>
    </p:spTree>
    <p:extLst>
      <p:ext uri="{BB962C8B-B14F-4D97-AF65-F5344CB8AC3E}">
        <p14:creationId xmlns:p14="http://schemas.microsoft.com/office/powerpoint/2010/main" val="29854588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Titel 1"/>
          <p:cNvSpPr txBox="1">
            <a:spLocks/>
          </p:cNvSpPr>
          <p:nvPr/>
        </p:nvSpPr>
        <p:spPr>
          <a:xfrm>
            <a:off x="692634" y="821706"/>
            <a:ext cx="3398482" cy="61595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b="1" kern="1200">
                <a:solidFill>
                  <a:schemeClr val="tx2"/>
                </a:solidFill>
                <a:latin typeface="Cambria" panose="02040503050406030204" pitchFamily="18" charset="0"/>
                <a:ea typeface="+mj-ea"/>
                <a:cs typeface="+mj-cs"/>
              </a:defRPr>
            </a:lvl1pPr>
          </a:lstStyle>
          <a:p>
            <a:r>
              <a:rPr lang="nl-NL" sz="3200" dirty="0">
                <a:solidFill>
                  <a:schemeClr val="tx1">
                    <a:lumMod val="90000"/>
                    <a:lumOff val="10000"/>
                  </a:schemeClr>
                </a:solidFill>
                <a:effectLst>
                  <a:outerShdw blurRad="38100" dist="38100" dir="2700000" algn="tl">
                    <a:srgbClr val="000000">
                      <a:alpha val="43137"/>
                    </a:srgbClr>
                  </a:outerShdw>
                </a:effectLst>
                <a:latin typeface="Calibri" panose="020F0502020204030204" pitchFamily="34" charset="0"/>
              </a:rPr>
              <a:t>Muziekdiensten</a:t>
            </a:r>
          </a:p>
        </p:txBody>
      </p:sp>
      <p:grpSp>
        <p:nvGrpSpPr>
          <p:cNvPr id="6" name="Groep 5">
            <a:extLst>
              <a:ext uri="{FF2B5EF4-FFF2-40B4-BE49-F238E27FC236}">
                <a16:creationId xmlns:a16="http://schemas.microsoft.com/office/drawing/2014/main" xmlns="" id="{67DE7C80-B1DB-4233-8D04-ACC34F1190A4}"/>
              </a:ext>
            </a:extLst>
          </p:cNvPr>
          <p:cNvGrpSpPr/>
          <p:nvPr/>
        </p:nvGrpSpPr>
        <p:grpSpPr>
          <a:xfrm>
            <a:off x="2176272" y="2012735"/>
            <a:ext cx="4791456" cy="3121652"/>
            <a:chOff x="421322" y="1139452"/>
            <a:chExt cx="7936294" cy="4955686"/>
          </a:xfrm>
        </p:grpSpPr>
        <p:grpSp>
          <p:nvGrpSpPr>
            <p:cNvPr id="12" name="Groep 11"/>
            <p:cNvGrpSpPr/>
            <p:nvPr/>
          </p:nvGrpSpPr>
          <p:grpSpPr>
            <a:xfrm>
              <a:off x="421322" y="1139452"/>
              <a:ext cx="7936294" cy="4955686"/>
              <a:chOff x="421322" y="1139452"/>
              <a:chExt cx="7936294" cy="4955686"/>
            </a:xfrm>
          </p:grpSpPr>
          <p:grpSp>
            <p:nvGrpSpPr>
              <p:cNvPr id="10" name="Groep 9"/>
              <p:cNvGrpSpPr/>
              <p:nvPr/>
            </p:nvGrpSpPr>
            <p:grpSpPr>
              <a:xfrm>
                <a:off x="421322" y="1139452"/>
                <a:ext cx="7936294" cy="4901450"/>
                <a:chOff x="421322" y="1139452"/>
                <a:chExt cx="7936294" cy="4901450"/>
              </a:xfrm>
            </p:grpSpPr>
            <p:grpSp>
              <p:nvGrpSpPr>
                <p:cNvPr id="9" name="Groep 8"/>
                <p:cNvGrpSpPr/>
                <p:nvPr/>
              </p:nvGrpSpPr>
              <p:grpSpPr>
                <a:xfrm>
                  <a:off x="421322" y="1364503"/>
                  <a:ext cx="7936294" cy="4676399"/>
                  <a:chOff x="421322" y="1364503"/>
                  <a:chExt cx="7936294" cy="4676399"/>
                </a:xfrm>
              </p:grpSpPr>
              <p:pic>
                <p:nvPicPr>
                  <p:cNvPr id="1042" name="Picture 18" descr="http://imoveilive.com/wp-content/uploads/2014/04/Digital-musi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322" y="1364503"/>
                    <a:ext cx="7936294" cy="467639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vodafone.co.uk/cs/groups/public/documents/webcontent/400x400_spotify_ico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9266" y="3213740"/>
                    <a:ext cx="2051574" cy="2051574"/>
                  </a:xfrm>
                  <a:prstGeom prst="rect">
                    <a:avLst/>
                  </a:prstGeom>
                  <a:noFill/>
                  <a:extLst>
                    <a:ext uri="{909E8E84-426E-40DD-AFC4-6F175D3DCCD1}">
                      <a14:hiddenFill xmlns:a14="http://schemas.microsoft.com/office/drawing/2010/main">
                        <a:solidFill>
                          <a:srgbClr val="FFFFFF"/>
                        </a:solidFill>
                      </a14:hiddenFill>
                    </a:ext>
                  </a:extLst>
                </p:spPr>
              </p:pic>
            </p:grpSp>
            <p:pic>
              <p:nvPicPr>
                <p:cNvPr id="1038" name="Picture 14" descr="https://www.simyo.nl/blog/wp-content/uploads/2015/04/google-music-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72000" y="1139452"/>
                  <a:ext cx="1820283" cy="182028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1" name="Groep 10"/>
              <p:cNvGrpSpPr/>
              <p:nvPr/>
            </p:nvGrpSpPr>
            <p:grpSpPr>
              <a:xfrm>
                <a:off x="3819804" y="3887501"/>
                <a:ext cx="4537812" cy="2207637"/>
                <a:chOff x="3819804" y="3887501"/>
                <a:chExt cx="4537812" cy="2207637"/>
              </a:xfrm>
            </p:grpSpPr>
            <p:pic>
              <p:nvPicPr>
                <p:cNvPr id="1032" name="Picture 8" descr="http://muziekstreamen.com/wp-content/uploads/2015/02/qobuz-logo-250x175.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9804" y="4775413"/>
                  <a:ext cx="1885321" cy="13197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muziekstreamen.com/wp-content/uploads/2013/01/muziek-streamen-rdio1.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03351" y="3887501"/>
                  <a:ext cx="1254265" cy="484205"/>
                </a:xfrm>
                <a:prstGeom prst="rect">
                  <a:avLst/>
                </a:prstGeom>
                <a:noFill/>
                <a:extLst>
                  <a:ext uri="{909E8E84-426E-40DD-AFC4-6F175D3DCCD1}">
                    <a14:hiddenFill xmlns:a14="http://schemas.microsoft.com/office/drawing/2010/main">
                      <a:solidFill>
                        <a:srgbClr val="FFFFFF"/>
                      </a:solidFill>
                    </a14:hiddenFill>
                  </a:ext>
                </a:extLst>
              </p:spPr>
            </p:pic>
          </p:grpSp>
        </p:grpSp>
        <p:pic>
          <p:nvPicPr>
            <p:cNvPr id="5" name="Afbeelding 4">
              <a:extLst>
                <a:ext uri="{FF2B5EF4-FFF2-40B4-BE49-F238E27FC236}">
                  <a16:creationId xmlns:a16="http://schemas.microsoft.com/office/drawing/2014/main" xmlns="" id="{4A76C423-CD8A-4375-93BB-6C6CE365DDC2}"/>
                </a:ext>
              </a:extLst>
            </p:cNvPr>
            <p:cNvPicPr>
              <a:picLocks noChangeAspect="1"/>
            </p:cNvPicPr>
            <p:nvPr/>
          </p:nvPicPr>
          <p:blipFill>
            <a:blip r:embed="rId8"/>
            <a:stretch>
              <a:fillRect/>
            </a:stretch>
          </p:blipFill>
          <p:spPr>
            <a:xfrm>
              <a:off x="2191857" y="1364503"/>
              <a:ext cx="2344951" cy="1124814"/>
            </a:xfrm>
            <a:prstGeom prst="rect">
              <a:avLst/>
            </a:prstGeom>
          </p:spPr>
        </p:pic>
      </p:grpSp>
    </p:spTree>
    <p:extLst>
      <p:ext uri="{BB962C8B-B14F-4D97-AF65-F5344CB8AC3E}">
        <p14:creationId xmlns:p14="http://schemas.microsoft.com/office/powerpoint/2010/main" val="18199367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Afbeelding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90489" y="645898"/>
            <a:ext cx="2324862" cy="3549826"/>
          </a:xfrm>
          <a:prstGeom prst="rect">
            <a:avLst/>
          </a:prstGeom>
        </p:spPr>
      </p:pic>
      <p:sp>
        <p:nvSpPr>
          <p:cNvPr id="9" name="Titel 1"/>
          <p:cNvSpPr txBox="1">
            <a:spLocks/>
          </p:cNvSpPr>
          <p:nvPr/>
        </p:nvSpPr>
        <p:spPr>
          <a:xfrm>
            <a:off x="852600" y="694317"/>
            <a:ext cx="3398482" cy="61595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b="1" kern="1200">
                <a:solidFill>
                  <a:schemeClr val="tx2"/>
                </a:solidFill>
                <a:latin typeface="Cambria" panose="02040503050406030204" pitchFamily="18" charset="0"/>
                <a:ea typeface="+mj-ea"/>
                <a:cs typeface="+mj-cs"/>
              </a:defRPr>
            </a:lvl1pPr>
          </a:lstStyle>
          <a:p>
            <a:r>
              <a:rPr lang="nl-NL" sz="3200" dirty="0">
                <a:solidFill>
                  <a:schemeClr val="tx1">
                    <a:lumMod val="90000"/>
                    <a:lumOff val="10000"/>
                  </a:schemeClr>
                </a:solidFill>
                <a:effectLst>
                  <a:outerShdw blurRad="38100" dist="38100" dir="2700000" algn="tl">
                    <a:srgbClr val="000000">
                      <a:alpha val="43137"/>
                    </a:srgbClr>
                  </a:outerShdw>
                </a:effectLst>
                <a:latin typeface="Calibri" panose="020F0502020204030204" pitchFamily="34" charset="0"/>
              </a:rPr>
              <a:t>Hoe werkt het?</a:t>
            </a:r>
          </a:p>
        </p:txBody>
      </p:sp>
      <p:sp>
        <p:nvSpPr>
          <p:cNvPr id="5" name="Tekstvak 4"/>
          <p:cNvSpPr txBox="1"/>
          <p:nvPr/>
        </p:nvSpPr>
        <p:spPr>
          <a:xfrm>
            <a:off x="567135" y="1604403"/>
            <a:ext cx="4726363" cy="4538214"/>
          </a:xfrm>
          <a:prstGeom prst="rect">
            <a:avLst/>
          </a:prstGeom>
          <a:noFill/>
        </p:spPr>
        <p:txBody>
          <a:bodyPr wrap="square" rtlCol="0">
            <a:noAutofit/>
          </a:bodyPr>
          <a:lstStyle/>
          <a:p>
            <a:pPr marL="285750" indent="-285750">
              <a:buFont typeface="Arial" panose="020B0604020202020204" pitchFamily="34" charset="0"/>
              <a:buChar char="•"/>
            </a:pPr>
            <a:r>
              <a:rPr lang="nl-NL" sz="2400" dirty="0">
                <a:solidFill>
                  <a:srgbClr val="000022"/>
                </a:solidFill>
              </a:rPr>
              <a:t>Ga naar spotify.com en maak</a:t>
            </a:r>
            <a:br>
              <a:rPr lang="nl-NL" sz="2400" dirty="0">
                <a:solidFill>
                  <a:srgbClr val="000022"/>
                </a:solidFill>
              </a:rPr>
            </a:br>
            <a:r>
              <a:rPr lang="nl-NL" sz="2400" dirty="0">
                <a:solidFill>
                  <a:srgbClr val="000022"/>
                </a:solidFill>
              </a:rPr>
              <a:t>je gratis account aan.</a:t>
            </a:r>
            <a:br>
              <a:rPr lang="nl-NL" sz="2400" dirty="0">
                <a:solidFill>
                  <a:srgbClr val="000022"/>
                </a:solidFill>
              </a:rPr>
            </a:br>
            <a:endParaRPr lang="nl-NL" sz="2400" dirty="0">
              <a:solidFill>
                <a:srgbClr val="000022"/>
              </a:solidFill>
            </a:endParaRPr>
          </a:p>
          <a:p>
            <a:pPr marL="285750" indent="-285750">
              <a:buFont typeface="Arial" panose="020B0604020202020204" pitchFamily="34" charset="0"/>
              <a:buChar char="•"/>
            </a:pPr>
            <a:r>
              <a:rPr lang="nl-NL" sz="2400" dirty="0">
                <a:solidFill>
                  <a:srgbClr val="000022"/>
                </a:solidFill>
              </a:rPr>
              <a:t>Klaar? … Het installatie-programma wordt gedownload.</a:t>
            </a:r>
            <a:br>
              <a:rPr lang="nl-NL" sz="2400" dirty="0">
                <a:solidFill>
                  <a:srgbClr val="000022"/>
                </a:solidFill>
              </a:rPr>
            </a:br>
            <a:endParaRPr lang="nl-NL" sz="2400" dirty="0">
              <a:solidFill>
                <a:srgbClr val="000022"/>
              </a:solidFill>
            </a:endParaRPr>
          </a:p>
          <a:p>
            <a:pPr marL="285750" indent="-285750">
              <a:buFont typeface="Arial" panose="020B0604020202020204" pitchFamily="34" charset="0"/>
              <a:buChar char="•"/>
            </a:pPr>
            <a:r>
              <a:rPr lang="nl-NL" sz="2400" dirty="0">
                <a:solidFill>
                  <a:srgbClr val="000022"/>
                </a:solidFill>
              </a:rPr>
              <a:t>Installeer het programma. </a:t>
            </a:r>
            <a:br>
              <a:rPr lang="nl-NL" sz="2400" dirty="0">
                <a:solidFill>
                  <a:srgbClr val="000022"/>
                </a:solidFill>
              </a:rPr>
            </a:br>
            <a:r>
              <a:rPr lang="nl-NL" sz="2400" dirty="0">
                <a:solidFill>
                  <a:srgbClr val="000022"/>
                </a:solidFill>
              </a:rPr>
              <a:t>Spotify wordt gestart.</a:t>
            </a:r>
            <a:br>
              <a:rPr lang="nl-NL" sz="2400" dirty="0">
                <a:solidFill>
                  <a:srgbClr val="000022"/>
                </a:solidFill>
              </a:rPr>
            </a:br>
            <a:endParaRPr lang="nl-NL" sz="2400" dirty="0">
              <a:solidFill>
                <a:srgbClr val="000022"/>
              </a:solidFill>
            </a:endParaRPr>
          </a:p>
          <a:p>
            <a:pPr marL="285750" indent="-285750">
              <a:buFont typeface="Arial" panose="020B0604020202020204" pitchFamily="34" charset="0"/>
              <a:buChar char="•"/>
            </a:pPr>
            <a:r>
              <a:rPr lang="nl-NL" sz="2400" dirty="0">
                <a:solidFill>
                  <a:srgbClr val="000022"/>
                </a:solidFill>
              </a:rPr>
              <a:t>Log in met je account!</a:t>
            </a:r>
            <a:br>
              <a:rPr lang="nl-NL" sz="2400" dirty="0">
                <a:solidFill>
                  <a:srgbClr val="000022"/>
                </a:solidFill>
              </a:rPr>
            </a:br>
            <a:r>
              <a:rPr lang="nl-NL" sz="2400" dirty="0">
                <a:solidFill>
                  <a:srgbClr val="000022"/>
                </a:solidFill>
              </a:rPr>
              <a:t>En ….. Klaar voor gebruik!  </a:t>
            </a:r>
          </a:p>
        </p:txBody>
      </p:sp>
      <p:pic>
        <p:nvPicPr>
          <p:cNvPr id="11" name="Afbeelding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68267" y="2641917"/>
            <a:ext cx="2947083" cy="1371467"/>
          </a:xfrm>
          <a:prstGeom prst="rect">
            <a:avLst/>
          </a:prstGeom>
        </p:spPr>
      </p:pic>
      <p:pic>
        <p:nvPicPr>
          <p:cNvPr id="12" name="Afbeelding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70674" y="3212271"/>
            <a:ext cx="2947083" cy="2176022"/>
          </a:xfrm>
          <a:prstGeom prst="rect">
            <a:avLst/>
          </a:prstGeom>
        </p:spPr>
      </p:pic>
      <p:pic>
        <p:nvPicPr>
          <p:cNvPr id="13" name="Afbeelding 12"/>
          <p:cNvPicPr>
            <a:picLocks noChangeAspect="1"/>
          </p:cNvPicPr>
          <p:nvPr/>
        </p:nvPicPr>
        <p:blipFill>
          <a:blip r:embed="rId6" cstate="print">
            <a:extLst>
              <a:ext uri="{BEBA8EAE-BF5A-486C-A8C5-ECC9F3942E4B}">
                <a14:imgProps xmlns:a14="http://schemas.microsoft.com/office/drawing/2010/main">
                  <a14:imgLayer r:embed="rId7">
                    <a14:imgEffect>
                      <a14:sharpenSoften amount="6000"/>
                    </a14:imgEffect>
                    <a14:imgEffect>
                      <a14:brightnessContrast bright="15000" contrast="5000"/>
                    </a14:imgEffect>
                  </a14:imgLayer>
                </a14:imgProps>
              </a:ext>
              <a:ext uri="{28A0092B-C50C-407E-A947-70E740481C1C}">
                <a14:useLocalDpi xmlns:a14="http://schemas.microsoft.com/office/drawing/2010/main" val="0"/>
              </a:ext>
            </a:extLst>
          </a:blip>
          <a:stretch>
            <a:fillRect/>
          </a:stretch>
        </p:blipFill>
        <p:spPr>
          <a:xfrm>
            <a:off x="4818888" y="3506407"/>
            <a:ext cx="3698869" cy="2688581"/>
          </a:xfrm>
          <a:prstGeom prst="rect">
            <a:avLst/>
          </a:prstGeom>
        </p:spPr>
      </p:pic>
      <p:pic>
        <p:nvPicPr>
          <p:cNvPr id="14" name="Afbeelding 13">
            <a:extLst>
              <a:ext uri="{FF2B5EF4-FFF2-40B4-BE49-F238E27FC236}">
                <a16:creationId xmlns:a16="http://schemas.microsoft.com/office/drawing/2014/main" xmlns="" id="{031E1FEC-A61A-4B0E-A9D0-3B1887F760D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864376" y="674415"/>
            <a:ext cx="877617" cy="87761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70267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nodeType="afterEffect">
                                  <p:stCondLst>
                                    <p:cond delay="200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1000"/>
                                        <p:tgtEl>
                                          <p:spTgt spid="5">
                                            <p:txEl>
                                              <p:pRg st="1" end="1"/>
                                            </p:txEl>
                                          </p:spTgt>
                                        </p:tgtEl>
                                      </p:cBhvr>
                                    </p:animEffect>
                                    <p:anim calcmode="lin" valueType="num">
                                      <p:cBhvr>
                                        <p:cTn id="18"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 presetClass="entr" presetSubtype="0" fill="hold" nodeType="afterEffect">
                                  <p:stCondLst>
                                    <p:cond delay="200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1000"/>
                                        <p:tgtEl>
                                          <p:spTgt spid="5">
                                            <p:txEl>
                                              <p:pRg st="2" end="2"/>
                                            </p:txEl>
                                          </p:spTgt>
                                        </p:tgtEl>
                                      </p:cBhvr>
                                    </p:animEffect>
                                    <p:anim calcmode="lin" valueType="num">
                                      <p:cBhvr>
                                        <p:cTn id="2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1" presetClass="entr" presetSubtype="0" fill="hold" nodeType="afterEffect">
                                  <p:stCondLst>
                                    <p:cond delay="2000"/>
                                  </p:stCondLst>
                                  <p:childTnLst>
                                    <p:set>
                                      <p:cBhvr>
                                        <p:cTn id="32" dur="1" fill="hold">
                                          <p:stCondLst>
                                            <p:cond delay="0"/>
                                          </p:stCondLst>
                                        </p:cTn>
                                        <p:tgtEl>
                                          <p:spTgt spid="1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5">
                                            <p:txEl>
                                              <p:pRg st="3" end="3"/>
                                            </p:txEl>
                                          </p:spTgt>
                                        </p:tgtEl>
                                        <p:attrNameLst>
                                          <p:attrName>style.visibility</p:attrName>
                                        </p:attrNameLst>
                                      </p:cBhvr>
                                      <p:to>
                                        <p:strVal val="visible"/>
                                      </p:to>
                                    </p:set>
                                    <p:animEffect transition="in" filter="fade">
                                      <p:cBhvr>
                                        <p:cTn id="37" dur="1000"/>
                                        <p:tgtEl>
                                          <p:spTgt spid="5">
                                            <p:txEl>
                                              <p:pRg st="3" end="3"/>
                                            </p:txEl>
                                          </p:spTgt>
                                        </p:tgtEl>
                                      </p:cBhvr>
                                    </p:animEffect>
                                    <p:anim calcmode="lin" valueType="num">
                                      <p:cBhvr>
                                        <p:cTn id="38"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9"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par>
                          <p:cTn id="40" fill="hold">
                            <p:stCondLst>
                              <p:cond delay="1000"/>
                            </p:stCondLst>
                            <p:childTnLst>
                              <p:par>
                                <p:cTn id="41" presetID="1" presetClass="entr" presetSubtype="0" fill="hold" nodeType="afterEffect">
                                  <p:stCondLst>
                                    <p:cond delay="200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el 1"/>
          <p:cNvSpPr txBox="1">
            <a:spLocks/>
          </p:cNvSpPr>
          <p:nvPr/>
        </p:nvSpPr>
        <p:spPr>
          <a:xfrm>
            <a:off x="551229" y="773453"/>
            <a:ext cx="7810500" cy="61595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b="1" kern="1200">
                <a:solidFill>
                  <a:schemeClr val="tx2"/>
                </a:solidFill>
                <a:latin typeface="Cambria" panose="02040503050406030204" pitchFamily="18" charset="0"/>
                <a:ea typeface="+mj-ea"/>
                <a:cs typeface="+mj-cs"/>
              </a:defRPr>
            </a:lvl1pPr>
          </a:lstStyle>
          <a:p>
            <a:r>
              <a:rPr lang="nl-NL" sz="3200" dirty="0">
                <a:solidFill>
                  <a:schemeClr val="tx1">
                    <a:lumMod val="90000"/>
                    <a:lumOff val="10000"/>
                  </a:schemeClr>
                </a:solidFill>
                <a:effectLst>
                  <a:outerShdw blurRad="38100" dist="38100" dir="2700000" algn="tl">
                    <a:srgbClr val="000000">
                      <a:alpha val="43137"/>
                    </a:srgbClr>
                  </a:outerShdw>
                </a:effectLst>
                <a:latin typeface="Calibri" panose="020F0502020204030204" pitchFamily="34" charset="0"/>
              </a:rPr>
              <a:t>Spotify, enkele mogelijkheden …</a:t>
            </a:r>
          </a:p>
        </p:txBody>
      </p:sp>
      <p:sp>
        <p:nvSpPr>
          <p:cNvPr id="6" name="Tekstvak 5"/>
          <p:cNvSpPr txBox="1"/>
          <p:nvPr/>
        </p:nvSpPr>
        <p:spPr>
          <a:xfrm>
            <a:off x="656948" y="1522776"/>
            <a:ext cx="7794594" cy="4708981"/>
          </a:xfrm>
          <a:prstGeom prst="rect">
            <a:avLst/>
          </a:prstGeom>
          <a:noFill/>
        </p:spPr>
        <p:txBody>
          <a:bodyPr wrap="square" rtlCol="0">
            <a:spAutoFit/>
          </a:bodyPr>
          <a:lstStyle/>
          <a:p>
            <a:r>
              <a:rPr lang="nl-NL" sz="2000" dirty="0"/>
              <a:t>= </a:t>
            </a:r>
            <a:r>
              <a:rPr lang="nl-NL" sz="2000" dirty="0">
                <a:solidFill>
                  <a:srgbClr val="000022"/>
                </a:solidFill>
              </a:rPr>
              <a:t>Zoeken op naam: artiest, album, nummer,</a:t>
            </a:r>
            <a:br>
              <a:rPr lang="nl-NL" sz="2000" dirty="0">
                <a:solidFill>
                  <a:srgbClr val="000022"/>
                </a:solidFill>
              </a:rPr>
            </a:br>
            <a:endParaRPr lang="nl-NL" sz="2000" dirty="0">
              <a:solidFill>
                <a:srgbClr val="000022"/>
              </a:solidFill>
            </a:endParaRPr>
          </a:p>
          <a:p>
            <a:r>
              <a:rPr lang="nl-NL" sz="2000" dirty="0">
                <a:solidFill>
                  <a:srgbClr val="000022"/>
                </a:solidFill>
              </a:rPr>
              <a:t>= Maken van Playlists.</a:t>
            </a:r>
            <a:br>
              <a:rPr lang="nl-NL" sz="2000" dirty="0">
                <a:solidFill>
                  <a:srgbClr val="000022"/>
                </a:solidFill>
              </a:rPr>
            </a:br>
            <a:endParaRPr lang="nl-NL" sz="2000" dirty="0">
              <a:solidFill>
                <a:srgbClr val="000022"/>
              </a:solidFill>
            </a:endParaRPr>
          </a:p>
          <a:p>
            <a:r>
              <a:rPr lang="nl-NL" sz="2000" dirty="0">
                <a:solidFill>
                  <a:srgbClr val="000022"/>
                </a:solidFill>
              </a:rPr>
              <a:t>= Volgen van Playlists van anderen.</a:t>
            </a:r>
            <a:br>
              <a:rPr lang="nl-NL" sz="2000" dirty="0">
                <a:solidFill>
                  <a:srgbClr val="000022"/>
                </a:solidFill>
              </a:rPr>
            </a:br>
            <a:endParaRPr lang="nl-NL" sz="2000" dirty="0">
              <a:solidFill>
                <a:srgbClr val="000022"/>
              </a:solidFill>
            </a:endParaRPr>
          </a:p>
          <a:p>
            <a:r>
              <a:rPr lang="nl-NL" sz="2000" dirty="0">
                <a:solidFill>
                  <a:srgbClr val="000022"/>
                </a:solidFill>
              </a:rPr>
              <a:t>= Songtekst tijdens afspelen nummer</a:t>
            </a:r>
            <a:br>
              <a:rPr lang="nl-NL" sz="2000" dirty="0">
                <a:solidFill>
                  <a:srgbClr val="000022"/>
                </a:solidFill>
              </a:rPr>
            </a:br>
            <a:endParaRPr lang="nl-NL" sz="2000" dirty="0">
              <a:solidFill>
                <a:srgbClr val="000022"/>
              </a:solidFill>
            </a:endParaRPr>
          </a:p>
          <a:p>
            <a:r>
              <a:rPr lang="nl-NL" sz="2000" dirty="0">
                <a:solidFill>
                  <a:srgbClr val="000022"/>
                </a:solidFill>
              </a:rPr>
              <a:t>= Importeren playlist van iTunes (eigen muziekbibliotheek)</a:t>
            </a:r>
            <a:br>
              <a:rPr lang="nl-NL" sz="2000" dirty="0">
                <a:solidFill>
                  <a:srgbClr val="000022"/>
                </a:solidFill>
              </a:rPr>
            </a:br>
            <a:endParaRPr lang="nl-NL" sz="2000" dirty="0">
              <a:solidFill>
                <a:srgbClr val="000022"/>
              </a:solidFill>
            </a:endParaRPr>
          </a:p>
          <a:p>
            <a:r>
              <a:rPr lang="nl-NL" sz="2000" dirty="0">
                <a:solidFill>
                  <a:srgbClr val="000022"/>
                </a:solidFill>
              </a:rPr>
              <a:t>= Veel addons, (Biografieën artiesten, equalizer, last.fm integratie, enz,) </a:t>
            </a:r>
            <a:br>
              <a:rPr lang="nl-NL" sz="2000" dirty="0">
                <a:solidFill>
                  <a:srgbClr val="000022"/>
                </a:solidFill>
              </a:rPr>
            </a:br>
            <a:endParaRPr lang="nl-NL" sz="2000" dirty="0">
              <a:solidFill>
                <a:srgbClr val="000022"/>
              </a:solidFill>
            </a:endParaRPr>
          </a:p>
          <a:p>
            <a:r>
              <a:rPr lang="nl-NL" sz="2000" dirty="0">
                <a:solidFill>
                  <a:srgbClr val="000022"/>
                </a:solidFill>
              </a:rPr>
              <a:t>= Verkennen, suggesties op grond van eerder afgespeeld. Daily Mix</a:t>
            </a:r>
            <a:br>
              <a:rPr lang="nl-NL" sz="2000" dirty="0">
                <a:solidFill>
                  <a:srgbClr val="000022"/>
                </a:solidFill>
              </a:rPr>
            </a:br>
            <a:endParaRPr lang="nl-NL" sz="2000" dirty="0">
              <a:solidFill>
                <a:srgbClr val="000022"/>
              </a:solidFill>
            </a:endParaRPr>
          </a:p>
          <a:p>
            <a:r>
              <a:rPr lang="nl-NL" sz="2000" dirty="0">
                <a:solidFill>
                  <a:srgbClr val="000022"/>
                </a:solidFill>
              </a:rPr>
              <a:t>= …. En nog veel meer, Zie ook de site</a:t>
            </a:r>
            <a:r>
              <a:rPr lang="nl-NL" sz="2000" dirty="0"/>
              <a:t> </a:t>
            </a:r>
            <a:r>
              <a:rPr lang="nl-NL" sz="2000" dirty="0">
                <a:hlinkClick r:id="rId3"/>
              </a:rPr>
              <a:t>digimuziek.nl</a:t>
            </a:r>
            <a:endParaRPr lang="nl-NL" sz="2000" dirty="0"/>
          </a:p>
        </p:txBody>
      </p:sp>
    </p:spTree>
    <p:extLst>
      <p:ext uri="{BB962C8B-B14F-4D97-AF65-F5344CB8AC3E}">
        <p14:creationId xmlns:p14="http://schemas.microsoft.com/office/powerpoint/2010/main" val="2672004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1000"/>
                                        <p:tgtEl>
                                          <p:spTgt spid="6">
                                            <p:txEl>
                                              <p:pRg st="1" end="1"/>
                                            </p:txEl>
                                          </p:spTgt>
                                        </p:tgtEl>
                                      </p:cBhvr>
                                    </p:animEffect>
                                    <p:anim calcmode="lin" valueType="num">
                                      <p:cBhvr>
                                        <p:cTn id="14"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Effect transition="in" filter="fade">
                                      <p:cBhvr>
                                        <p:cTn id="19" dur="1000"/>
                                        <p:tgtEl>
                                          <p:spTgt spid="6">
                                            <p:txEl>
                                              <p:pRg st="2" end="2"/>
                                            </p:txEl>
                                          </p:spTgt>
                                        </p:tgtEl>
                                      </p:cBhvr>
                                    </p:animEffect>
                                    <p:anim calcmode="lin" valueType="num">
                                      <p:cBhvr>
                                        <p:cTn id="20"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Effect transition="in" filter="fade">
                                      <p:cBhvr>
                                        <p:cTn id="25" dur="1000"/>
                                        <p:tgtEl>
                                          <p:spTgt spid="6">
                                            <p:txEl>
                                              <p:pRg st="3" end="3"/>
                                            </p:txEl>
                                          </p:spTgt>
                                        </p:tgtEl>
                                      </p:cBhvr>
                                    </p:animEffect>
                                    <p:anim calcmode="lin" valueType="num">
                                      <p:cBhvr>
                                        <p:cTn id="26"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Effect transition="in" filter="fade">
                                      <p:cBhvr>
                                        <p:cTn id="31" dur="1000"/>
                                        <p:tgtEl>
                                          <p:spTgt spid="6">
                                            <p:txEl>
                                              <p:pRg st="4" end="4"/>
                                            </p:txEl>
                                          </p:spTgt>
                                        </p:tgtEl>
                                      </p:cBhvr>
                                    </p:animEffect>
                                    <p:anim calcmode="lin" valueType="num">
                                      <p:cBhvr>
                                        <p:cTn id="32"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Effect transition="in" filter="fade">
                                      <p:cBhvr>
                                        <p:cTn id="37" dur="1000"/>
                                        <p:tgtEl>
                                          <p:spTgt spid="6">
                                            <p:txEl>
                                              <p:pRg st="5" end="5"/>
                                            </p:txEl>
                                          </p:spTgt>
                                        </p:tgtEl>
                                      </p:cBhvr>
                                    </p:animEffect>
                                    <p:anim calcmode="lin" valueType="num">
                                      <p:cBhvr>
                                        <p:cTn id="38"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nodeType="after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Effect transition="in" filter="fade">
                                      <p:cBhvr>
                                        <p:cTn id="43" dur="1000"/>
                                        <p:tgtEl>
                                          <p:spTgt spid="6">
                                            <p:txEl>
                                              <p:pRg st="6" end="6"/>
                                            </p:txEl>
                                          </p:spTgt>
                                        </p:tgtEl>
                                      </p:cBhvr>
                                    </p:animEffect>
                                    <p:anim calcmode="lin" valueType="num">
                                      <p:cBhvr>
                                        <p:cTn id="44"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45"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nodeType="afterEffect">
                                  <p:stCondLst>
                                    <p:cond delay="0"/>
                                  </p:stCondLst>
                                  <p:childTnLst>
                                    <p:set>
                                      <p:cBhvr>
                                        <p:cTn id="48" dur="1" fill="hold">
                                          <p:stCondLst>
                                            <p:cond delay="0"/>
                                          </p:stCondLst>
                                        </p:cTn>
                                        <p:tgtEl>
                                          <p:spTgt spid="6">
                                            <p:txEl>
                                              <p:pRg st="7" end="7"/>
                                            </p:txEl>
                                          </p:spTgt>
                                        </p:tgtEl>
                                        <p:attrNameLst>
                                          <p:attrName>style.visibility</p:attrName>
                                        </p:attrNameLst>
                                      </p:cBhvr>
                                      <p:to>
                                        <p:strVal val="visible"/>
                                      </p:to>
                                    </p:set>
                                    <p:animEffect transition="in" filter="fade">
                                      <p:cBhvr>
                                        <p:cTn id="49" dur="1000"/>
                                        <p:tgtEl>
                                          <p:spTgt spid="6">
                                            <p:txEl>
                                              <p:pRg st="7" end="7"/>
                                            </p:txEl>
                                          </p:spTgt>
                                        </p:tgtEl>
                                      </p:cBhvr>
                                    </p:animEffect>
                                    <p:anim calcmode="lin" valueType="num">
                                      <p:cBhvr>
                                        <p:cTn id="50"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6">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el 1"/>
          <p:cNvSpPr txBox="1">
            <a:spLocks/>
          </p:cNvSpPr>
          <p:nvPr/>
        </p:nvSpPr>
        <p:spPr>
          <a:xfrm>
            <a:off x="502920" y="658368"/>
            <a:ext cx="7810500" cy="446120"/>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4000" b="1" kern="1200">
                <a:solidFill>
                  <a:schemeClr val="tx2"/>
                </a:solidFill>
                <a:latin typeface="Cambria" panose="02040503050406030204" pitchFamily="18" charset="0"/>
                <a:ea typeface="+mj-ea"/>
                <a:cs typeface="+mj-cs"/>
              </a:defRPr>
            </a:lvl1pPr>
          </a:lstStyle>
          <a:p>
            <a:r>
              <a:rPr lang="nl-NL" sz="3200" dirty="0">
                <a:solidFill>
                  <a:schemeClr val="tx1">
                    <a:lumMod val="90000"/>
                    <a:lumOff val="10000"/>
                  </a:schemeClr>
                </a:solidFill>
                <a:effectLst>
                  <a:outerShdw blurRad="38100" dist="38100" dir="2700000" algn="tl">
                    <a:srgbClr val="000000">
                      <a:alpha val="43137"/>
                    </a:srgbClr>
                  </a:outerShdw>
                </a:effectLst>
                <a:latin typeface="Calibri" panose="020F0502020204030204" pitchFamily="34" charset="0"/>
              </a:rPr>
              <a:t>Vergelijk (muziek)</a:t>
            </a:r>
          </a:p>
        </p:txBody>
      </p:sp>
      <p:graphicFrame>
        <p:nvGraphicFramePr>
          <p:cNvPr id="8" name="Tabel 7"/>
          <p:cNvGraphicFramePr>
            <a:graphicFrameLocks noGrp="1"/>
          </p:cNvGraphicFramePr>
          <p:nvPr>
            <p:extLst>
              <p:ext uri="{D42A27DB-BD31-4B8C-83A1-F6EECF244321}">
                <p14:modId xmlns:p14="http://schemas.microsoft.com/office/powerpoint/2010/main" val="3795607537"/>
              </p:ext>
            </p:extLst>
          </p:nvPr>
        </p:nvGraphicFramePr>
        <p:xfrm>
          <a:off x="502921" y="1095345"/>
          <a:ext cx="7900415" cy="4480676"/>
        </p:xfrm>
        <a:graphic>
          <a:graphicData uri="http://schemas.openxmlformats.org/drawingml/2006/table">
            <a:tbl>
              <a:tblPr firstRow="1" firstCol="1" bandRow="1"/>
              <a:tblGrid>
                <a:gridCol w="1940207">
                  <a:extLst>
                    <a:ext uri="{9D8B030D-6E8A-4147-A177-3AD203B41FA5}">
                      <a16:colId xmlns:a16="http://schemas.microsoft.com/office/drawing/2014/main" xmlns="" val="20000"/>
                    </a:ext>
                  </a:extLst>
                </a:gridCol>
                <a:gridCol w="1968125">
                  <a:extLst>
                    <a:ext uri="{9D8B030D-6E8A-4147-A177-3AD203B41FA5}">
                      <a16:colId xmlns:a16="http://schemas.microsoft.com/office/drawing/2014/main" xmlns="" val="20001"/>
                    </a:ext>
                  </a:extLst>
                </a:gridCol>
                <a:gridCol w="2023958">
                  <a:extLst>
                    <a:ext uri="{9D8B030D-6E8A-4147-A177-3AD203B41FA5}">
                      <a16:colId xmlns:a16="http://schemas.microsoft.com/office/drawing/2014/main" xmlns="" val="20002"/>
                    </a:ext>
                  </a:extLst>
                </a:gridCol>
                <a:gridCol w="1968125">
                  <a:extLst>
                    <a:ext uri="{9D8B030D-6E8A-4147-A177-3AD203B41FA5}">
                      <a16:colId xmlns:a16="http://schemas.microsoft.com/office/drawing/2014/main" xmlns="" val="20003"/>
                    </a:ext>
                  </a:extLst>
                </a:gridCol>
              </a:tblGrid>
              <a:tr h="356017">
                <a:tc>
                  <a:txBody>
                    <a:bodyPr/>
                    <a:lstStyle/>
                    <a:p>
                      <a:pPr algn="l">
                        <a:lnSpc>
                          <a:spcPct val="107000"/>
                        </a:lnSpc>
                        <a:spcAft>
                          <a:spcPts val="0"/>
                        </a:spcAft>
                      </a:pPr>
                      <a:r>
                        <a:rPr lang="nl-NL" sz="1400" dirty="0">
                          <a:solidFill>
                            <a:srgbClr val="333333"/>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nl-NL" sz="1400" dirty="0">
                        <a:solidFill>
                          <a:srgbClr val="333333"/>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nl-NL" sz="1400" b="1" dirty="0">
                          <a:solidFill>
                            <a:srgbClr val="333333"/>
                          </a:solidFill>
                          <a:effectLst/>
                          <a:latin typeface="Calibri" panose="020F0502020204030204" pitchFamily="34" charset="0"/>
                          <a:ea typeface="Times New Roman" panose="02020603050405020304" pitchFamily="18" charset="0"/>
                          <a:cs typeface="Times New Roman" panose="02020603050405020304" pitchFamily="18" charset="0"/>
                        </a:rPr>
                        <a:t>Spotify</a:t>
                      </a:r>
                      <a:endParaRPr lang="nl-NL" sz="1400" dirty="0">
                        <a:solidFill>
                          <a:srgbClr val="333333"/>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nl-NL" sz="1400" b="1" dirty="0">
                          <a:solidFill>
                            <a:srgbClr val="333333"/>
                          </a:solidFill>
                          <a:effectLst/>
                          <a:latin typeface="Calibri" panose="020F0502020204030204" pitchFamily="34" charset="0"/>
                          <a:ea typeface="Times New Roman" panose="02020603050405020304" pitchFamily="18" charset="0"/>
                          <a:cs typeface="Times New Roman" panose="02020603050405020304" pitchFamily="18" charset="0"/>
                        </a:rPr>
                        <a:t>Deezer</a:t>
                      </a:r>
                      <a:endParaRPr lang="nl-NL" sz="1400" dirty="0">
                        <a:solidFill>
                          <a:srgbClr val="333333"/>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nl-NL" sz="1400" b="1" dirty="0">
                          <a:solidFill>
                            <a:srgbClr val="333333"/>
                          </a:solidFill>
                          <a:effectLst/>
                          <a:latin typeface="Calibri" panose="020F0502020204030204" pitchFamily="34" charset="0"/>
                          <a:ea typeface="Times New Roman" panose="02020603050405020304" pitchFamily="18" charset="0"/>
                          <a:cs typeface="Times New Roman" panose="02020603050405020304" pitchFamily="18" charset="0"/>
                        </a:rPr>
                        <a:t>qobuz</a:t>
                      </a:r>
                      <a:endParaRPr lang="nl-NL" sz="1400" dirty="0">
                        <a:solidFill>
                          <a:srgbClr val="333333"/>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90476">
                <a:tc>
                  <a:txBody>
                    <a:bodyPr/>
                    <a:lstStyle/>
                    <a:p>
                      <a:pPr algn="l">
                        <a:lnSpc>
                          <a:spcPct val="107000"/>
                        </a:lnSpc>
                      </a:pPr>
                      <a:endParaRPr lang="nl-NL" sz="500" dirty="0">
                        <a:solidFill>
                          <a:srgbClr val="333333"/>
                        </a:solidFill>
                        <a:effectLst/>
                        <a:latin typeface="Calibri" panose="020F0502020204030204" pitchFamily="34"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nl-NL" sz="500" dirty="0">
                        <a:solidFill>
                          <a:srgbClr val="333333"/>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nl-NL" sz="500" dirty="0">
                        <a:solidFill>
                          <a:srgbClr val="333333"/>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nl-NL" sz="500" dirty="0">
                        <a:solidFill>
                          <a:srgbClr val="333333"/>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698195">
                <a:tc>
                  <a:txBody>
                    <a:bodyPr/>
                    <a:lstStyle/>
                    <a:p>
                      <a:pPr algn="l">
                        <a:lnSpc>
                          <a:spcPct val="107000"/>
                        </a:lnSpc>
                        <a:spcAft>
                          <a:spcPts val="0"/>
                        </a:spcAft>
                      </a:pPr>
                      <a: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Gratis te gebruiken?</a:t>
                      </a:r>
                      <a:endPar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onbeperkt gratis op computer, tablet en mobiel (met reclame)</a:t>
                      </a:r>
                      <a:endPar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rPr>
                        <a:t>12 maanden onbeperkt op computer, tablet en mobiel, daarna max 2 uur per maand</a:t>
                      </a: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1 maand gratis, daarna alleen betaald streamen</a:t>
                      </a:r>
                      <a:endPar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883883">
                <a:tc>
                  <a:txBody>
                    <a:bodyPr/>
                    <a:lstStyle/>
                    <a:p>
                      <a:pPr algn="l">
                        <a:lnSpc>
                          <a:spcPct val="107000"/>
                        </a:lnSpc>
                        <a:spcAft>
                          <a:spcPts val="0"/>
                        </a:spcAft>
                      </a:pPr>
                      <a: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Prijs abonnement</a:t>
                      </a:r>
                      <a:endPar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€ 9,99 per maand</a:t>
                      </a:r>
                      <a:b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br>
                      <a: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 € 7,50 bij alles-in-1 abonnement van KPN</a:t>
                      </a:r>
                      <a:endPar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€9,99 per maand</a:t>
                      </a:r>
                    </a:p>
                    <a:p>
                      <a:pPr algn="l">
                        <a:lnSpc>
                          <a:spcPct val="107000"/>
                        </a:lnSpc>
                        <a:spcAft>
                          <a:spcPts val="0"/>
                        </a:spcAft>
                      </a:pPr>
                      <a: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€ 5,99 bij vast abonnement van </a:t>
                      </a:r>
                      <a:b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br>
                      <a: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T-Mobile</a:t>
                      </a:r>
                      <a:endPar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€4,99 per maand</a:t>
                      </a:r>
                      <a:r>
                        <a:rPr lang="nl-NL" sz="1200" baseline="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 t/m € 19,99</a:t>
                      </a:r>
                      <a:endPar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384365">
                <a:tc>
                  <a:txBody>
                    <a:bodyPr/>
                    <a:lstStyle/>
                    <a:p>
                      <a:pPr algn="l">
                        <a:lnSpc>
                          <a:spcPct val="107000"/>
                        </a:lnSpc>
                        <a:spcAft>
                          <a:spcPts val="0"/>
                        </a:spcAft>
                      </a:pPr>
                      <a: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Desktop app voor:</a:t>
                      </a:r>
                      <a:endPar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Windows, Apple Mac, Linux</a:t>
                      </a:r>
                      <a:endPar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Windows, Apple Mac, Linux</a:t>
                      </a:r>
                      <a:endPar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Windows, Apple Mac</a:t>
                      </a:r>
                      <a:endPar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582135">
                <a:tc>
                  <a:txBody>
                    <a:bodyPr/>
                    <a:lstStyle/>
                    <a:p>
                      <a:pPr algn="l">
                        <a:lnSpc>
                          <a:spcPct val="107000"/>
                        </a:lnSpc>
                        <a:spcAft>
                          <a:spcPts val="0"/>
                        </a:spcAft>
                      </a:pPr>
                      <a: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Smartphone/tablet app voor:</a:t>
                      </a:r>
                      <a:endPar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Android, iOS (iPhone, iPad), Windows phone, Blackberry, Symbian</a:t>
                      </a:r>
                      <a:endPar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Android, Blackberry, iOS (iPhone, iPad)</a:t>
                      </a:r>
                      <a:endPar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Android, iOS (iPhone, iPad) en Windows phone</a:t>
                      </a:r>
                      <a:endPar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202552">
                <a:tc>
                  <a:txBody>
                    <a:bodyPr/>
                    <a:lstStyle/>
                    <a:p>
                      <a:pPr algn="l">
                        <a:lnSpc>
                          <a:spcPct val="107000"/>
                        </a:lnSpc>
                        <a:spcAft>
                          <a:spcPts val="0"/>
                        </a:spcAft>
                      </a:pPr>
                      <a: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Aantal tracks</a:t>
                      </a:r>
                      <a:endPar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35 miljoen</a:t>
                      </a:r>
                      <a:endPar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35 miljoen</a:t>
                      </a:r>
                      <a:endPar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onbekend</a:t>
                      </a:r>
                      <a:endPar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690259">
                <a:tc>
                  <a:txBody>
                    <a:bodyPr/>
                    <a:lstStyle/>
                    <a:p>
                      <a:pPr algn="l">
                        <a:lnSpc>
                          <a:spcPct val="107000"/>
                        </a:lnSpc>
                        <a:spcAft>
                          <a:spcPts val="0"/>
                        </a:spcAft>
                      </a:pPr>
                      <a: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Kwaliteit muziek (hoe hoger hoe beter)</a:t>
                      </a:r>
                      <a:endPar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160 kbps /320 kbps /Ogg</a:t>
                      </a:r>
                      <a:endPar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320 kbps</a:t>
                      </a:r>
                      <a:endPar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320 kbps tot HiFi,  Flac</a:t>
                      </a:r>
                      <a:b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br>
                      <a:r>
                        <a:rPr lang="nl-NL" sz="1200" dirty="0">
                          <a:solidFill>
                            <a:srgbClr val="000022"/>
                          </a:solidFill>
                          <a:effectLst/>
                          <a:latin typeface="Calibri" panose="020F0502020204030204" pitchFamily="34" charset="0"/>
                          <a:ea typeface="Times New Roman" panose="02020603050405020304" pitchFamily="18" charset="0"/>
                          <a:cs typeface="Times New Roman" panose="02020603050405020304" pitchFamily="18" charset="0"/>
                        </a:rPr>
                        <a:t>Ook uitgebreid klassieke muziek</a:t>
                      </a:r>
                      <a:endPar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576325">
                <a:tc>
                  <a:txBody>
                    <a:bodyPr/>
                    <a:lstStyle/>
                    <a:p>
                      <a:pPr algn="l">
                        <a:lnSpc>
                          <a:spcPct val="107000"/>
                        </a:lnSpc>
                        <a:spcAft>
                          <a:spcPts val="0"/>
                        </a:spcAft>
                      </a:pPr>
                      <a:r>
                        <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rPr>
                        <a:t>Offline luisteren bij abonnement</a:t>
                      </a: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rPr>
                        <a:t>Ja tot 3333 nummers per telefoon (let op!</a:t>
                      </a:r>
                      <a:r>
                        <a:rPr lang="nl-NL" sz="1200" baseline="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rPr>
                        <a:t> Kost ruimte)</a:t>
                      </a:r>
                      <a:endPar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rPr>
                        <a:t>Ja </a:t>
                      </a: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nl-NL" sz="12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rPr>
                        <a:t>?</a:t>
                      </a:r>
                    </a:p>
                  </a:txBody>
                  <a:tcPr marL="4545" marR="4545" marT="4545" marB="454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bl>
          </a:graphicData>
        </a:graphic>
      </p:graphicFrame>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51362" y="1095345"/>
            <a:ext cx="372859" cy="372859"/>
          </a:xfrm>
          <a:prstGeom prst="rect">
            <a:avLst/>
          </a:prstGeom>
        </p:spPr>
      </p:pic>
      <p:pic>
        <p:nvPicPr>
          <p:cNvPr id="9" name="Afbeelding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62430" y="1127940"/>
            <a:ext cx="703463" cy="295703"/>
          </a:xfrm>
          <a:prstGeom prst="rect">
            <a:avLst/>
          </a:prstGeom>
        </p:spPr>
      </p:pic>
      <p:pic>
        <p:nvPicPr>
          <p:cNvPr id="10" name="Afbeelding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59114" y="1104488"/>
            <a:ext cx="455936" cy="319155"/>
          </a:xfrm>
          <a:prstGeom prst="rect">
            <a:avLst/>
          </a:prstGeom>
        </p:spPr>
      </p:pic>
      <p:sp>
        <p:nvSpPr>
          <p:cNvPr id="5" name="Tekstvak 4">
            <a:extLst>
              <a:ext uri="{FF2B5EF4-FFF2-40B4-BE49-F238E27FC236}">
                <a16:creationId xmlns:a16="http://schemas.microsoft.com/office/drawing/2014/main" xmlns="" id="{36DF44A9-247C-4596-8287-4D4B2A0A0176}"/>
              </a:ext>
            </a:extLst>
          </p:cNvPr>
          <p:cNvSpPr txBox="1"/>
          <p:nvPr/>
        </p:nvSpPr>
        <p:spPr>
          <a:xfrm>
            <a:off x="777240" y="5544917"/>
            <a:ext cx="7488653" cy="646331"/>
          </a:xfrm>
          <a:prstGeom prst="rect">
            <a:avLst/>
          </a:prstGeom>
          <a:noFill/>
        </p:spPr>
        <p:txBody>
          <a:bodyPr wrap="none" rtlCol="0">
            <a:spAutoFit/>
          </a:bodyPr>
          <a:lstStyle/>
          <a:p>
            <a:r>
              <a:rPr lang="nl-NL" dirty="0"/>
              <a:t>Op </a:t>
            </a:r>
            <a:r>
              <a:rPr lang="nl-NL" dirty="0">
                <a:hlinkClick r:id="rId6"/>
              </a:rPr>
              <a:t>http://www.digimuziek.nl/streamingdiensten.htm</a:t>
            </a:r>
            <a:r>
              <a:rPr lang="nl-NL" dirty="0"/>
              <a:t> vindt u een uitgebreide </a:t>
            </a:r>
          </a:p>
          <a:p>
            <a:r>
              <a:rPr lang="nl-NL" dirty="0"/>
              <a:t>vergelijking van alle aanbieders.</a:t>
            </a:r>
          </a:p>
        </p:txBody>
      </p:sp>
    </p:spTree>
    <p:extLst>
      <p:ext uri="{BB962C8B-B14F-4D97-AF65-F5344CB8AC3E}">
        <p14:creationId xmlns:p14="http://schemas.microsoft.com/office/powerpoint/2010/main" val="1862534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el 1"/>
          <p:cNvSpPr txBox="1">
            <a:spLocks/>
          </p:cNvSpPr>
          <p:nvPr/>
        </p:nvSpPr>
        <p:spPr>
          <a:xfrm>
            <a:off x="502920" y="807167"/>
            <a:ext cx="7810500" cy="615950"/>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000" b="1" kern="1200">
                <a:solidFill>
                  <a:schemeClr val="tx2"/>
                </a:solidFill>
                <a:latin typeface="Cambria" panose="02040503050406030204" pitchFamily="18" charset="0"/>
                <a:ea typeface="+mj-ea"/>
                <a:cs typeface="+mj-cs"/>
              </a:defRPr>
            </a:lvl1pPr>
          </a:lstStyle>
          <a:p>
            <a:endParaRPr lang="nl-NL" dirty="0">
              <a:solidFill>
                <a:schemeClr val="tx1">
                  <a:lumMod val="90000"/>
                  <a:lumOff val="10000"/>
                </a:schemeClr>
              </a:solidFill>
              <a:effectLst>
                <a:outerShdw blurRad="38100" dist="38100" dir="2700000" algn="tl">
                  <a:srgbClr val="000000">
                    <a:alpha val="43137"/>
                  </a:srgbClr>
                </a:outerShdw>
              </a:effectLst>
              <a:latin typeface="Calibri" panose="020F0502020204030204" pitchFamily="34" charset="0"/>
            </a:endParaRPr>
          </a:p>
        </p:txBody>
      </p:sp>
      <p:sp>
        <p:nvSpPr>
          <p:cNvPr id="10" name="Titel 1"/>
          <p:cNvSpPr txBox="1">
            <a:spLocks/>
          </p:cNvSpPr>
          <p:nvPr/>
        </p:nvSpPr>
        <p:spPr>
          <a:xfrm>
            <a:off x="642077" y="770055"/>
            <a:ext cx="7671343" cy="61595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b="1" kern="1200">
                <a:solidFill>
                  <a:schemeClr val="tx2"/>
                </a:solidFill>
                <a:latin typeface="Cambria" panose="02040503050406030204" pitchFamily="18" charset="0"/>
                <a:ea typeface="+mj-ea"/>
                <a:cs typeface="+mj-cs"/>
              </a:defRPr>
            </a:lvl1pPr>
          </a:lstStyle>
          <a:p>
            <a:r>
              <a:rPr lang="nl-NL" sz="3200" dirty="0">
                <a:solidFill>
                  <a:schemeClr val="tx1">
                    <a:lumMod val="90000"/>
                    <a:lumOff val="10000"/>
                  </a:schemeClr>
                </a:solidFill>
                <a:effectLst>
                  <a:outerShdw blurRad="38100" dist="38100" dir="2700000" algn="tl">
                    <a:srgbClr val="000000">
                      <a:alpha val="43137"/>
                    </a:srgbClr>
                  </a:outerShdw>
                </a:effectLst>
                <a:latin typeface="Calibri" panose="020F0502020204030204" pitchFamily="34" charset="0"/>
              </a:rPr>
              <a:t>Kwaliteit</a:t>
            </a:r>
          </a:p>
        </p:txBody>
      </p:sp>
      <p:graphicFrame>
        <p:nvGraphicFramePr>
          <p:cNvPr id="11" name="Tabel 10"/>
          <p:cNvGraphicFramePr>
            <a:graphicFrameLocks noGrp="1"/>
          </p:cNvGraphicFramePr>
          <p:nvPr>
            <p:extLst>
              <p:ext uri="{D42A27DB-BD31-4B8C-83A1-F6EECF244321}">
                <p14:modId xmlns:p14="http://schemas.microsoft.com/office/powerpoint/2010/main" val="1251846683"/>
              </p:ext>
            </p:extLst>
          </p:nvPr>
        </p:nvGraphicFramePr>
        <p:xfrm>
          <a:off x="552154" y="1448337"/>
          <a:ext cx="7810500" cy="4567751"/>
        </p:xfrm>
        <a:graphic>
          <a:graphicData uri="http://schemas.openxmlformats.org/drawingml/2006/table">
            <a:tbl>
              <a:tblPr firstRow="1" bandRow="1">
                <a:tableStyleId>{5C22544A-7EE6-4342-B048-85BDC9FD1C3A}</a:tableStyleId>
              </a:tblPr>
              <a:tblGrid>
                <a:gridCol w="2146658">
                  <a:extLst>
                    <a:ext uri="{9D8B030D-6E8A-4147-A177-3AD203B41FA5}">
                      <a16:colId xmlns:a16="http://schemas.microsoft.com/office/drawing/2014/main" xmlns="" val="20000"/>
                    </a:ext>
                  </a:extLst>
                </a:gridCol>
                <a:gridCol w="2104007">
                  <a:extLst>
                    <a:ext uri="{9D8B030D-6E8A-4147-A177-3AD203B41FA5}">
                      <a16:colId xmlns:a16="http://schemas.microsoft.com/office/drawing/2014/main" xmlns="" val="20001"/>
                    </a:ext>
                  </a:extLst>
                </a:gridCol>
                <a:gridCol w="1766657">
                  <a:extLst>
                    <a:ext uri="{9D8B030D-6E8A-4147-A177-3AD203B41FA5}">
                      <a16:colId xmlns:a16="http://schemas.microsoft.com/office/drawing/2014/main" xmlns="" val="20002"/>
                    </a:ext>
                  </a:extLst>
                </a:gridCol>
                <a:gridCol w="1793178">
                  <a:extLst>
                    <a:ext uri="{9D8B030D-6E8A-4147-A177-3AD203B41FA5}">
                      <a16:colId xmlns:a16="http://schemas.microsoft.com/office/drawing/2014/main" xmlns="" val="20003"/>
                    </a:ext>
                  </a:extLst>
                </a:gridCol>
              </a:tblGrid>
              <a:tr h="1458791">
                <a:tc>
                  <a:txBody>
                    <a:bodyPr/>
                    <a:lstStyle/>
                    <a:p>
                      <a:r>
                        <a:rPr lang="nl-NL" sz="24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Lossy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nl-NL" sz="16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Comprimering met weggooien van informatie.</a:t>
                      </a:r>
                      <a:r>
                        <a:rPr lang="nl-NL" sz="1600" b="0" baseline="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 Bestand wordt kleiner. </a:t>
                      </a:r>
                    </a:p>
                    <a:p>
                      <a:r>
                        <a:rPr lang="nl-NL" sz="1600" b="0" baseline="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Kwaliteit minder.</a:t>
                      </a:r>
                      <a:endParaRPr lang="nl-NL" sz="16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nl-NL" sz="16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Bestandsformaten:</a:t>
                      </a:r>
                      <a:br>
                        <a:rPr lang="nl-NL" sz="16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br>
                      <a:r>
                        <a:rPr lang="nl-NL" sz="24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MP3</a:t>
                      </a:r>
                    </a:p>
                    <a:p>
                      <a:r>
                        <a:rPr lang="nl-NL" sz="24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AAC</a:t>
                      </a:r>
                      <a:r>
                        <a:rPr lang="nl-NL" sz="2400" b="0" baseline="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  (Apple)</a:t>
                      </a:r>
                      <a:endParaRPr lang="nl-NL" sz="24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nl-NL" sz="16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Minder snelle verbinding nodig.</a:t>
                      </a:r>
                    </a:p>
                    <a:p>
                      <a:r>
                        <a:rPr lang="nl-NL" sz="16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(smartphone)</a:t>
                      </a:r>
                      <a:br>
                        <a:rPr lang="nl-NL" sz="16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br>
                      <a:r>
                        <a:rPr lang="nl-NL" sz="16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192kbps – 320kbps is voldoende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10000"/>
                  </a:ext>
                </a:extLst>
              </a:tr>
              <a:tr h="1479051">
                <a:tc>
                  <a:txBody>
                    <a:bodyPr/>
                    <a:lstStyle/>
                    <a:p>
                      <a:r>
                        <a:rPr lang="nl-NL" sz="24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Lossless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nl-NL" sz="16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Comprimering zonder</a:t>
                      </a:r>
                      <a:r>
                        <a:rPr lang="nl-NL" sz="1600" b="0" baseline="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 </a:t>
                      </a:r>
                      <a:r>
                        <a:rPr lang="nl-NL" sz="16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weggooien van informatie.</a:t>
                      </a:r>
                      <a:r>
                        <a:rPr lang="nl-NL" sz="1600" b="0" baseline="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 Bestand kleiner maar groter dan lossy. Kwaliteit blijft gelijk origineel.</a:t>
                      </a:r>
                      <a:endParaRPr lang="nl-NL" sz="16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nl-NL" sz="16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Bestandsformaten:</a:t>
                      </a:r>
                    </a:p>
                    <a:p>
                      <a:r>
                        <a:rPr lang="nl-NL" sz="24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Flac</a:t>
                      </a:r>
                    </a:p>
                    <a:p>
                      <a:r>
                        <a:rPr lang="nl-NL" sz="24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Alac (Apple)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nl-NL" sz="16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Snellere verbinding nodig. Prima voor thuis</a:t>
                      </a:r>
                      <a:r>
                        <a:rPr lang="nl-NL" sz="1600" b="0" baseline="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 om intern te streamen.</a:t>
                      </a:r>
                      <a:endParaRPr lang="nl-NL" sz="16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10001"/>
                  </a:ext>
                </a:extLst>
              </a:tr>
              <a:tr h="1479051">
                <a:tc>
                  <a:txBody>
                    <a:bodyPr/>
                    <a:lstStyle/>
                    <a:p>
                      <a:r>
                        <a:rPr lang="nl-NL" sz="24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Uncompressed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nl-NL" sz="16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Ongecomprimeerd</a:t>
                      </a:r>
                    </a:p>
                    <a:p>
                      <a:r>
                        <a:rPr lang="nl-NL" sz="16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Bestand is erg groot.</a:t>
                      </a:r>
                    </a:p>
                    <a:p>
                      <a:r>
                        <a:rPr lang="nl-NL" sz="16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Kwaliteit zoals op CD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nl-NL" sz="16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Bestandsformaten:</a:t>
                      </a:r>
                      <a:br>
                        <a:rPr lang="nl-NL" sz="16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br>
                      <a:r>
                        <a:rPr lang="nl-NL" sz="24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Wav (Wave)</a:t>
                      </a:r>
                      <a:br>
                        <a:rPr lang="nl-NL" sz="24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br>
                      <a:r>
                        <a:rPr lang="nl-NL" sz="24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AIFF</a:t>
                      </a:r>
                      <a:r>
                        <a:rPr lang="nl-NL" sz="2400" b="0" baseline="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 (Apple)</a:t>
                      </a:r>
                      <a:endParaRPr lang="nl-NL" sz="16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lang="nl-NL" sz="16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Veel bandbreedte nodig.</a:t>
                      </a:r>
                    </a:p>
                    <a:p>
                      <a:r>
                        <a:rPr lang="nl-NL" sz="16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Wordt</a:t>
                      </a:r>
                      <a:r>
                        <a:rPr lang="nl-NL" sz="1600" b="0" baseline="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rPr>
                        <a:t> vrijwel niet gebruikt. Ondersteunt beperkt metadata.</a:t>
                      </a:r>
                      <a:endParaRPr lang="nl-NL" sz="1600" b="0" dirty="0">
                        <a:ln w="12700">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solidFill>
                          <a:srgbClr val="000066"/>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15327754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el 1"/>
          <p:cNvSpPr txBox="1">
            <a:spLocks/>
          </p:cNvSpPr>
          <p:nvPr/>
        </p:nvSpPr>
        <p:spPr>
          <a:xfrm>
            <a:off x="502920" y="828959"/>
            <a:ext cx="7810500" cy="6159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2"/>
                </a:solidFill>
                <a:latin typeface="Cambria" panose="02040503050406030204" pitchFamily="18" charset="0"/>
                <a:ea typeface="+mj-ea"/>
                <a:cs typeface="+mj-cs"/>
              </a:defRPr>
            </a:lvl1pPr>
          </a:lstStyle>
          <a:p>
            <a:r>
              <a:rPr lang="nl-NL" sz="3200" dirty="0">
                <a:solidFill>
                  <a:schemeClr val="tx1">
                    <a:lumMod val="90000"/>
                    <a:lumOff val="10000"/>
                  </a:schemeClr>
                </a:solidFill>
                <a:effectLst>
                  <a:outerShdw blurRad="38100" dist="38100" dir="2700000" algn="tl">
                    <a:srgbClr val="000000">
                      <a:alpha val="43137"/>
                    </a:srgbClr>
                  </a:outerShdw>
                </a:effectLst>
                <a:latin typeface="Calibri" panose="020F0502020204030204" pitchFamily="34" charset="0"/>
              </a:rPr>
              <a:t>Gratis versie of betaalde versies:</a:t>
            </a:r>
          </a:p>
        </p:txBody>
      </p:sp>
      <p:sp>
        <p:nvSpPr>
          <p:cNvPr id="6" name="Tekstvak 5"/>
          <p:cNvSpPr txBox="1"/>
          <p:nvPr/>
        </p:nvSpPr>
        <p:spPr>
          <a:xfrm>
            <a:off x="502921" y="1823138"/>
            <a:ext cx="8012430" cy="4154984"/>
          </a:xfrm>
          <a:prstGeom prst="rect">
            <a:avLst/>
          </a:prstGeom>
          <a:noFill/>
        </p:spPr>
        <p:txBody>
          <a:bodyPr wrap="square" rtlCol="0">
            <a:spAutoFit/>
          </a:bodyPr>
          <a:lstStyle/>
          <a:p>
            <a:pPr marL="342900" indent="-342900">
              <a:buFont typeface="Arial" panose="020B0604020202020204" pitchFamily="34" charset="0"/>
              <a:buChar char="•"/>
            </a:pPr>
            <a:r>
              <a:rPr lang="nl-NL" sz="2400" dirty="0">
                <a:solidFill>
                  <a:srgbClr val="000022"/>
                </a:solidFill>
              </a:rPr>
              <a:t>Offline luisteren. (dus opslaan van nummers)</a:t>
            </a:r>
            <a:br>
              <a:rPr lang="nl-NL" sz="2400" dirty="0">
                <a:solidFill>
                  <a:srgbClr val="000022"/>
                </a:solidFill>
              </a:rPr>
            </a:br>
            <a:endParaRPr lang="nl-NL" sz="2400" dirty="0">
              <a:solidFill>
                <a:srgbClr val="000022"/>
              </a:solidFill>
            </a:endParaRPr>
          </a:p>
          <a:p>
            <a:pPr marL="342900" indent="-342900">
              <a:buFont typeface="Arial" panose="020B0604020202020204" pitchFamily="34" charset="0"/>
              <a:buChar char="•"/>
            </a:pPr>
            <a:r>
              <a:rPr lang="nl-NL" sz="2400" dirty="0">
                <a:solidFill>
                  <a:srgbClr val="000022"/>
                </a:solidFill>
              </a:rPr>
              <a:t>Streaming in hoge kwaliteit. </a:t>
            </a:r>
            <a:br>
              <a:rPr lang="nl-NL" sz="2400" dirty="0">
                <a:solidFill>
                  <a:srgbClr val="000022"/>
                </a:solidFill>
              </a:rPr>
            </a:br>
            <a:endParaRPr lang="nl-NL" sz="2400" dirty="0">
              <a:solidFill>
                <a:srgbClr val="000022"/>
              </a:solidFill>
            </a:endParaRPr>
          </a:p>
          <a:p>
            <a:pPr marL="342900" indent="-342900">
              <a:buFont typeface="Arial" panose="020B0604020202020204" pitchFamily="34" charset="0"/>
              <a:buChar char="•"/>
            </a:pPr>
            <a:r>
              <a:rPr lang="nl-NL" sz="2400" dirty="0">
                <a:solidFill>
                  <a:srgbClr val="000022"/>
                </a:solidFill>
              </a:rPr>
              <a:t>Geen advertenties tussen nummers door.</a:t>
            </a:r>
          </a:p>
          <a:p>
            <a:endParaRPr lang="nl-NL" sz="2400" dirty="0">
              <a:solidFill>
                <a:srgbClr val="000022"/>
              </a:solidFill>
            </a:endParaRPr>
          </a:p>
          <a:p>
            <a:pPr marL="342900" indent="-342900">
              <a:buFont typeface="Arial" panose="020B0604020202020204" pitchFamily="34" charset="0"/>
              <a:buChar char="•"/>
            </a:pPr>
            <a:r>
              <a:rPr lang="nl-NL" sz="2400" dirty="0">
                <a:solidFill>
                  <a:srgbClr val="000022"/>
                </a:solidFill>
              </a:rPr>
              <a:t>Soms maar beperkte tijd gratis. </a:t>
            </a:r>
            <a:br>
              <a:rPr lang="nl-NL" sz="2400" dirty="0">
                <a:solidFill>
                  <a:srgbClr val="000022"/>
                </a:solidFill>
              </a:rPr>
            </a:br>
            <a:endParaRPr lang="nl-NL" sz="2400" dirty="0">
              <a:solidFill>
                <a:srgbClr val="000022"/>
              </a:solidFill>
            </a:endParaRPr>
          </a:p>
          <a:p>
            <a:pPr marL="342900" indent="-342900">
              <a:buFont typeface="Arial" panose="020B0604020202020204" pitchFamily="34" charset="0"/>
              <a:buChar char="•"/>
            </a:pPr>
            <a:r>
              <a:rPr lang="nl-NL" sz="2400" dirty="0">
                <a:solidFill>
                  <a:srgbClr val="000022"/>
                </a:solidFill>
              </a:rPr>
              <a:t>Betaald geeft uitgebreide functionaliteit.</a:t>
            </a:r>
            <a:br>
              <a:rPr lang="nl-NL" sz="2400" dirty="0">
                <a:solidFill>
                  <a:srgbClr val="000022"/>
                </a:solidFill>
              </a:rPr>
            </a:br>
            <a:endParaRPr lang="nl-NL" sz="2400" dirty="0">
              <a:solidFill>
                <a:srgbClr val="000022"/>
              </a:solidFill>
            </a:endParaRPr>
          </a:p>
          <a:p>
            <a:pPr marL="342900" indent="-342900">
              <a:buFont typeface="Arial" panose="020B0604020202020204" pitchFamily="34" charset="0"/>
              <a:buChar char="•"/>
            </a:pPr>
            <a:endParaRPr lang="nl-NL" sz="2400" dirty="0"/>
          </a:p>
        </p:txBody>
      </p:sp>
    </p:spTree>
    <p:extLst>
      <p:ext uri="{BB962C8B-B14F-4D97-AF65-F5344CB8AC3E}">
        <p14:creationId xmlns:p14="http://schemas.microsoft.com/office/powerpoint/2010/main" val="15075498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el 1"/>
          <p:cNvSpPr txBox="1">
            <a:spLocks/>
          </p:cNvSpPr>
          <p:nvPr/>
        </p:nvSpPr>
        <p:spPr>
          <a:xfrm>
            <a:off x="502920" y="663405"/>
            <a:ext cx="7895356" cy="61595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b="1" kern="1200">
                <a:solidFill>
                  <a:schemeClr val="tx2"/>
                </a:solidFill>
                <a:latin typeface="Cambria" panose="02040503050406030204" pitchFamily="18" charset="0"/>
                <a:ea typeface="+mj-ea"/>
                <a:cs typeface="+mj-cs"/>
              </a:defRPr>
            </a:lvl1pPr>
          </a:lstStyle>
          <a:p>
            <a:r>
              <a:rPr lang="nl-NL" sz="3200" dirty="0">
                <a:solidFill>
                  <a:schemeClr val="tx1">
                    <a:lumMod val="90000"/>
                    <a:lumOff val="10000"/>
                  </a:schemeClr>
                </a:solidFill>
                <a:effectLst>
                  <a:outerShdw blurRad="38100" dist="38100" dir="2700000" algn="tl">
                    <a:srgbClr val="000000">
                      <a:alpha val="43137"/>
                    </a:srgbClr>
                  </a:outerShdw>
                </a:effectLst>
                <a:latin typeface="Calibri" panose="020F0502020204030204" pitchFamily="34" charset="0"/>
              </a:rPr>
              <a:t>Video-diensten (Video-on-Demand)</a:t>
            </a:r>
          </a:p>
        </p:txBody>
      </p:sp>
      <p:grpSp>
        <p:nvGrpSpPr>
          <p:cNvPr id="4" name="Groep 3">
            <a:extLst>
              <a:ext uri="{FF2B5EF4-FFF2-40B4-BE49-F238E27FC236}">
                <a16:creationId xmlns:a16="http://schemas.microsoft.com/office/drawing/2014/main" xmlns="" id="{9AAD42D2-D813-43BF-BDA0-9B6FF8CF00EC}"/>
              </a:ext>
            </a:extLst>
          </p:cNvPr>
          <p:cNvGrpSpPr/>
          <p:nvPr/>
        </p:nvGrpSpPr>
        <p:grpSpPr>
          <a:xfrm>
            <a:off x="1308842" y="1690016"/>
            <a:ext cx="6660916" cy="3429506"/>
            <a:chOff x="1308842" y="1690016"/>
            <a:chExt cx="6660916" cy="3429506"/>
          </a:xfrm>
        </p:grpSpPr>
        <p:pic>
          <p:nvPicPr>
            <p:cNvPr id="2058" name="Picture 10" descr="http://dvd.nl/media/uploads/Streaming%20artikel/aanbiederscollag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8842" y="1690016"/>
              <a:ext cx="6660916" cy="3429506"/>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http://assets.www.npo.nl/assets/npo_logo-c0f9cdc10f5633cc362e5b8113a3350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99504" y="3093024"/>
              <a:ext cx="952500" cy="952500"/>
            </a:xfrm>
            <a:prstGeom prst="rect">
              <a:avLst/>
            </a:prstGeom>
            <a:noFill/>
            <a:extLst>
              <a:ext uri="{909E8E84-426E-40DD-AFC4-6F175D3DCCD1}">
                <a14:hiddenFill xmlns:a14="http://schemas.microsoft.com/office/drawing/2010/main">
                  <a:solidFill>
                    <a:srgbClr val="FFFFFF"/>
                  </a:solidFill>
                </a14:hiddenFill>
              </a:ext>
            </a:extLst>
          </p:spPr>
        </p:pic>
        <p:pic>
          <p:nvPicPr>
            <p:cNvPr id="9" name="Afbeelding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1372" y="4045524"/>
              <a:ext cx="1271976" cy="715999"/>
            </a:xfrm>
            <a:prstGeom prst="rect">
              <a:avLst/>
            </a:prstGeom>
          </p:spPr>
        </p:pic>
      </p:grpSp>
    </p:spTree>
    <p:extLst>
      <p:ext uri="{BB962C8B-B14F-4D97-AF65-F5344CB8AC3E}">
        <p14:creationId xmlns:p14="http://schemas.microsoft.com/office/powerpoint/2010/main" val="19793473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Titel 1"/>
          <p:cNvSpPr txBox="1">
            <a:spLocks/>
          </p:cNvSpPr>
          <p:nvPr/>
        </p:nvSpPr>
        <p:spPr>
          <a:xfrm>
            <a:off x="502920" y="663405"/>
            <a:ext cx="7913110" cy="61595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b="1" kern="1200">
                <a:solidFill>
                  <a:schemeClr val="tx2"/>
                </a:solidFill>
                <a:latin typeface="Cambria" panose="02040503050406030204" pitchFamily="18" charset="0"/>
                <a:ea typeface="+mj-ea"/>
                <a:cs typeface="+mj-cs"/>
              </a:defRPr>
            </a:lvl1pPr>
          </a:lstStyle>
          <a:p>
            <a:r>
              <a:rPr lang="nl-NL" sz="3200" dirty="0">
                <a:solidFill>
                  <a:schemeClr val="tx1">
                    <a:lumMod val="90000"/>
                    <a:lumOff val="10000"/>
                  </a:schemeClr>
                </a:solidFill>
                <a:effectLst>
                  <a:outerShdw blurRad="38100" dist="38100" dir="2700000" algn="tl">
                    <a:srgbClr val="000000">
                      <a:alpha val="43137"/>
                    </a:srgbClr>
                  </a:outerShdw>
                </a:effectLst>
                <a:latin typeface="Calibri" panose="020F0502020204030204" pitchFamily="34" charset="0"/>
              </a:rPr>
              <a:t>Video-diensten (Video-on-Demand)</a:t>
            </a:r>
          </a:p>
        </p:txBody>
      </p:sp>
      <p:sp>
        <p:nvSpPr>
          <p:cNvPr id="9" name="Tekstvak 8"/>
          <p:cNvSpPr txBox="1"/>
          <p:nvPr/>
        </p:nvSpPr>
        <p:spPr>
          <a:xfrm>
            <a:off x="502919" y="1279355"/>
            <a:ext cx="7913111" cy="4524315"/>
          </a:xfrm>
          <a:prstGeom prst="rect">
            <a:avLst/>
          </a:prstGeom>
          <a:noFill/>
        </p:spPr>
        <p:txBody>
          <a:bodyPr wrap="square" rtlCol="0">
            <a:spAutoFit/>
          </a:bodyPr>
          <a:lstStyle/>
          <a:p>
            <a:pPr marL="342900" indent="-342900">
              <a:buFont typeface="Arial" panose="020B0604020202020204" pitchFamily="34" charset="0"/>
              <a:buChar char="•"/>
            </a:pPr>
            <a:r>
              <a:rPr lang="nl-NL" sz="2400" dirty="0">
                <a:solidFill>
                  <a:srgbClr val="000022"/>
                </a:solidFill>
              </a:rPr>
              <a:t>Gekoppeld aan abonnement bij provider. </a:t>
            </a:r>
            <a:br>
              <a:rPr lang="nl-NL" sz="2400" dirty="0">
                <a:solidFill>
                  <a:srgbClr val="000022"/>
                </a:solidFill>
              </a:rPr>
            </a:br>
            <a:r>
              <a:rPr lang="nl-NL" sz="2400" dirty="0">
                <a:solidFill>
                  <a:srgbClr val="000022"/>
                </a:solidFill>
              </a:rPr>
              <a:t>Bijv. “movies &amp; series” bij Ziggo maar ook betaald per film.</a:t>
            </a:r>
            <a:br>
              <a:rPr lang="nl-NL" sz="2400" dirty="0">
                <a:solidFill>
                  <a:srgbClr val="000022"/>
                </a:solidFill>
              </a:rPr>
            </a:br>
            <a:endParaRPr lang="nl-NL" sz="2400" dirty="0">
              <a:solidFill>
                <a:srgbClr val="000022"/>
              </a:solidFill>
            </a:endParaRPr>
          </a:p>
          <a:p>
            <a:pPr marL="342900" indent="-342900">
              <a:buFont typeface="Arial" panose="020B0604020202020204" pitchFamily="34" charset="0"/>
              <a:buChar char="•"/>
            </a:pPr>
            <a:r>
              <a:rPr lang="nl-NL" sz="2400" dirty="0">
                <a:solidFill>
                  <a:srgbClr val="000022"/>
                </a:solidFill>
              </a:rPr>
              <a:t>Pay-per-View diensten: </a:t>
            </a:r>
            <a:br>
              <a:rPr lang="nl-NL" sz="2400" dirty="0">
                <a:solidFill>
                  <a:srgbClr val="000022"/>
                </a:solidFill>
              </a:rPr>
            </a:br>
            <a:r>
              <a:rPr lang="nl-NL" sz="2400" dirty="0">
                <a:solidFill>
                  <a:srgbClr val="000022"/>
                </a:solidFill>
              </a:rPr>
              <a:t>Bijv. Pathé Thuis en iTunes. Je betaalt per film of serie.</a:t>
            </a:r>
            <a:br>
              <a:rPr lang="nl-NL" sz="2400" dirty="0">
                <a:solidFill>
                  <a:srgbClr val="000022"/>
                </a:solidFill>
              </a:rPr>
            </a:br>
            <a:endParaRPr lang="nl-NL" sz="2400" dirty="0">
              <a:solidFill>
                <a:srgbClr val="000022"/>
              </a:solidFill>
            </a:endParaRPr>
          </a:p>
          <a:p>
            <a:pPr marL="342900" indent="-342900">
              <a:buFont typeface="Arial" panose="020B0604020202020204" pitchFamily="34" charset="0"/>
              <a:buChar char="•"/>
            </a:pPr>
            <a:r>
              <a:rPr lang="nl-NL" sz="2400" dirty="0">
                <a:solidFill>
                  <a:srgbClr val="000022"/>
                </a:solidFill>
              </a:rPr>
              <a:t>All You Can Watch</a:t>
            </a:r>
            <a:br>
              <a:rPr lang="nl-NL" sz="2400" dirty="0">
                <a:solidFill>
                  <a:srgbClr val="000022"/>
                </a:solidFill>
              </a:rPr>
            </a:br>
            <a:r>
              <a:rPr lang="nl-NL" sz="2400" dirty="0">
                <a:solidFill>
                  <a:srgbClr val="000022"/>
                </a:solidFill>
              </a:rPr>
              <a:t>Bijv. Netflix. Maand-abonnement</a:t>
            </a:r>
            <a:br>
              <a:rPr lang="nl-NL" sz="2400" dirty="0">
                <a:solidFill>
                  <a:srgbClr val="000022"/>
                </a:solidFill>
              </a:rPr>
            </a:br>
            <a:endParaRPr lang="nl-NL" sz="2400" dirty="0">
              <a:solidFill>
                <a:srgbClr val="000022"/>
              </a:solidFill>
            </a:endParaRPr>
          </a:p>
          <a:p>
            <a:pPr marL="342900" indent="-342900">
              <a:buFont typeface="Arial" panose="020B0604020202020204" pitchFamily="34" charset="0"/>
              <a:buChar char="•"/>
            </a:pPr>
            <a:r>
              <a:rPr lang="nl-NL" sz="2400" dirty="0">
                <a:solidFill>
                  <a:srgbClr val="000022"/>
                </a:solidFill>
              </a:rPr>
              <a:t>Gratis (web)diensten</a:t>
            </a:r>
            <a:br>
              <a:rPr lang="nl-NL" sz="2400" dirty="0">
                <a:solidFill>
                  <a:srgbClr val="000022"/>
                </a:solidFill>
              </a:rPr>
            </a:br>
            <a:r>
              <a:rPr lang="nl-NL" sz="2400" dirty="0">
                <a:solidFill>
                  <a:srgbClr val="000022"/>
                </a:solidFill>
              </a:rPr>
              <a:t>Bijv. YouTube, …… </a:t>
            </a:r>
            <a:br>
              <a:rPr lang="nl-NL" sz="2400" dirty="0">
                <a:solidFill>
                  <a:srgbClr val="000022"/>
                </a:solidFill>
              </a:rPr>
            </a:br>
            <a:endParaRPr lang="nl-NL" sz="2400" dirty="0">
              <a:solidFill>
                <a:srgbClr val="000022"/>
              </a:solidFill>
            </a:endParaRPr>
          </a:p>
        </p:txBody>
      </p:sp>
      <p:pic>
        <p:nvPicPr>
          <p:cNvPr id="5" name="Afbeelding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56683" y="4676437"/>
            <a:ext cx="2002534" cy="1127233"/>
          </a:xfrm>
          <a:prstGeom prst="rect">
            <a:avLst/>
          </a:prstGeom>
        </p:spPr>
      </p:pic>
    </p:spTree>
    <p:extLst>
      <p:ext uri="{BB962C8B-B14F-4D97-AF65-F5344CB8AC3E}">
        <p14:creationId xmlns:p14="http://schemas.microsoft.com/office/powerpoint/2010/main" val="2829882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anim calcmode="lin" valueType="num">
                                      <p:cBhvr additive="base">
                                        <p:cTn id="13"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anim calcmode="lin" valueType="num">
                                      <p:cBhvr additive="base">
                                        <p:cTn id="19"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anim calcmode="lin" valueType="num">
                                      <p:cBhvr additive="base">
                                        <p:cTn id="25"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par>
                          <p:cTn id="27" fill="hold">
                            <p:stCondLst>
                              <p:cond delay="500"/>
                            </p:stCondLst>
                            <p:childTnLst>
                              <p:par>
                                <p:cTn id="28" presetID="1" presetClass="entr" presetSubtype="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 name="Tabel 5"/>
          <p:cNvGraphicFramePr>
            <a:graphicFrameLocks noGrp="1"/>
          </p:cNvGraphicFramePr>
          <p:nvPr>
            <p:extLst>
              <p:ext uri="{D42A27DB-BD31-4B8C-83A1-F6EECF244321}">
                <p14:modId xmlns:p14="http://schemas.microsoft.com/office/powerpoint/2010/main" val="834000361"/>
              </p:ext>
            </p:extLst>
          </p:nvPr>
        </p:nvGraphicFramePr>
        <p:xfrm>
          <a:off x="463304" y="984036"/>
          <a:ext cx="8052046" cy="4879470"/>
        </p:xfrm>
        <a:graphic>
          <a:graphicData uri="http://schemas.openxmlformats.org/drawingml/2006/table">
            <a:tbl>
              <a:tblPr firstRow="1" firstCol="1" bandRow="1">
                <a:tableStyleId>{5C22544A-7EE6-4342-B048-85BDC9FD1C3A}</a:tableStyleId>
              </a:tblPr>
              <a:tblGrid>
                <a:gridCol w="1358283">
                  <a:extLst>
                    <a:ext uri="{9D8B030D-6E8A-4147-A177-3AD203B41FA5}">
                      <a16:colId xmlns:a16="http://schemas.microsoft.com/office/drawing/2014/main" xmlns="" val="20000"/>
                    </a:ext>
                  </a:extLst>
                </a:gridCol>
                <a:gridCol w="2512381">
                  <a:extLst>
                    <a:ext uri="{9D8B030D-6E8A-4147-A177-3AD203B41FA5}">
                      <a16:colId xmlns:a16="http://schemas.microsoft.com/office/drawing/2014/main" xmlns="" val="20001"/>
                    </a:ext>
                  </a:extLst>
                </a:gridCol>
                <a:gridCol w="1571347">
                  <a:extLst>
                    <a:ext uri="{9D8B030D-6E8A-4147-A177-3AD203B41FA5}">
                      <a16:colId xmlns:a16="http://schemas.microsoft.com/office/drawing/2014/main" xmlns="" val="20002"/>
                    </a:ext>
                  </a:extLst>
                </a:gridCol>
                <a:gridCol w="2610035">
                  <a:extLst>
                    <a:ext uri="{9D8B030D-6E8A-4147-A177-3AD203B41FA5}">
                      <a16:colId xmlns:a16="http://schemas.microsoft.com/office/drawing/2014/main" xmlns="" val="20003"/>
                    </a:ext>
                  </a:extLst>
                </a:gridCol>
              </a:tblGrid>
              <a:tr h="542711">
                <a:tc>
                  <a:txBody>
                    <a:bodyPr/>
                    <a:lstStyle/>
                    <a:p>
                      <a:pPr algn="l">
                        <a:lnSpc>
                          <a:spcPct val="107000"/>
                        </a:lnSpc>
                        <a:spcAft>
                          <a:spcPts val="800"/>
                        </a:spcAft>
                      </a:pPr>
                      <a:r>
                        <a:rPr lang="nl-NL" sz="1800" dirty="0">
                          <a:solidFill>
                            <a:srgbClr val="000022"/>
                          </a:solidFill>
                          <a:effectLst/>
                        </a:rPr>
                        <a:t>Netflix</a:t>
                      </a:r>
                      <a:endParaRPr lang="nl-NL" sz="18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15240" marR="15240" marT="15240" marB="152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FCFF"/>
                    </a:solidFill>
                  </a:tcPr>
                </a:tc>
                <a:tc>
                  <a:txBody>
                    <a:bodyPr/>
                    <a:lstStyle/>
                    <a:p>
                      <a:pPr algn="l">
                        <a:lnSpc>
                          <a:spcPct val="107000"/>
                        </a:lnSpc>
                        <a:spcAft>
                          <a:spcPts val="800"/>
                        </a:spcAft>
                      </a:pPr>
                      <a:r>
                        <a:rPr lang="nl-NL" sz="1600" b="0" dirty="0">
                          <a:solidFill>
                            <a:srgbClr val="000022"/>
                          </a:solidFill>
                          <a:effectLst/>
                        </a:rPr>
                        <a:t>Vrij recente series.</a:t>
                      </a:r>
                      <a:br>
                        <a:rPr lang="nl-NL" sz="1600" b="0" dirty="0">
                          <a:solidFill>
                            <a:srgbClr val="000022"/>
                          </a:solidFill>
                          <a:effectLst/>
                        </a:rPr>
                      </a:br>
                      <a:r>
                        <a:rPr lang="nl-NL" sz="1600" b="0" dirty="0">
                          <a:solidFill>
                            <a:srgbClr val="000022"/>
                          </a:solidFill>
                          <a:effectLst/>
                        </a:rPr>
                        <a:t>Minder recente films</a:t>
                      </a:r>
                      <a:endParaRPr lang="nl-NL" sz="1600" b="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15240" marR="15240" marT="15240" marB="152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l">
                        <a:lnSpc>
                          <a:spcPct val="107000"/>
                        </a:lnSpc>
                        <a:spcAft>
                          <a:spcPts val="800"/>
                        </a:spcAft>
                      </a:pPr>
                      <a:r>
                        <a:rPr lang="nl-NL" sz="1600" b="0" dirty="0">
                          <a:solidFill>
                            <a:srgbClr val="000022"/>
                          </a:solidFill>
                          <a:effectLst/>
                        </a:rPr>
                        <a:t>€ 9,99 p/mnd</a:t>
                      </a:r>
                      <a:endParaRPr lang="nl-NL" sz="1600" b="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15240" marR="15240" marT="15240" marB="152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l">
                        <a:lnSpc>
                          <a:spcPct val="107000"/>
                        </a:lnSpc>
                        <a:spcAft>
                          <a:spcPts val="800"/>
                        </a:spcAft>
                      </a:pPr>
                      <a:r>
                        <a:rPr lang="nl-NL" sz="1600" b="0" dirty="0">
                          <a:solidFill>
                            <a:srgbClr val="000022"/>
                          </a:solidFill>
                          <a:effectLst/>
                        </a:rPr>
                        <a:t>Consoles, smart tv's,</a:t>
                      </a:r>
                      <a:br>
                        <a:rPr lang="nl-NL" sz="1600" b="0" dirty="0">
                          <a:solidFill>
                            <a:srgbClr val="000022"/>
                          </a:solidFill>
                          <a:effectLst/>
                        </a:rPr>
                      </a:br>
                      <a:r>
                        <a:rPr lang="nl-NL" sz="1600" b="0" dirty="0">
                          <a:solidFill>
                            <a:srgbClr val="000022"/>
                          </a:solidFill>
                          <a:effectLst/>
                        </a:rPr>
                        <a:t>tablets, smartphones en pc/laptop</a:t>
                      </a:r>
                      <a:endParaRPr lang="nl-NL" sz="1600" b="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15240" marR="15240" marT="15240" marB="152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0000"/>
                  </a:ext>
                </a:extLst>
              </a:tr>
              <a:tr h="542711">
                <a:tc>
                  <a:txBody>
                    <a:bodyPr/>
                    <a:lstStyle/>
                    <a:p>
                      <a:pPr algn="l">
                        <a:lnSpc>
                          <a:spcPct val="107000"/>
                        </a:lnSpc>
                        <a:spcAft>
                          <a:spcPts val="800"/>
                        </a:spcAft>
                      </a:pPr>
                      <a:r>
                        <a:rPr lang="nl-NL" sz="1800" dirty="0">
                          <a:solidFill>
                            <a:srgbClr val="000022"/>
                          </a:solidFill>
                          <a:effectLst/>
                        </a:rPr>
                        <a:t>Pathé Thuis</a:t>
                      </a:r>
                      <a:endParaRPr lang="nl-NL" sz="18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15240" marR="15240" marT="15240" marB="152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FCFF"/>
                    </a:solidFill>
                  </a:tcPr>
                </a:tc>
                <a:tc>
                  <a:txBody>
                    <a:bodyPr/>
                    <a:lstStyle/>
                    <a:p>
                      <a:pPr algn="l">
                        <a:lnSpc>
                          <a:spcPct val="107000"/>
                        </a:lnSpc>
                        <a:spcAft>
                          <a:spcPts val="800"/>
                        </a:spcAft>
                      </a:pPr>
                      <a:r>
                        <a:rPr lang="nl-NL" sz="1600" dirty="0">
                          <a:solidFill>
                            <a:srgbClr val="000022"/>
                          </a:solidFill>
                          <a:effectLst/>
                        </a:rPr>
                        <a:t>Recente films</a:t>
                      </a:r>
                      <a:endParaRPr lang="nl-NL" sz="16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15240" marR="15240" marT="15240" marB="152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07000"/>
                        </a:lnSpc>
                        <a:spcAft>
                          <a:spcPts val="800"/>
                        </a:spcAft>
                      </a:pPr>
                      <a:r>
                        <a:rPr lang="nl-NL" sz="1600" dirty="0">
                          <a:solidFill>
                            <a:srgbClr val="000022"/>
                          </a:solidFill>
                          <a:effectLst/>
                        </a:rPr>
                        <a:t>€ 2,99 t/m € 5,99</a:t>
                      </a:r>
                      <a:br>
                        <a:rPr lang="nl-NL" sz="1600" dirty="0">
                          <a:solidFill>
                            <a:srgbClr val="000022"/>
                          </a:solidFill>
                          <a:effectLst/>
                        </a:rPr>
                      </a:br>
                      <a:r>
                        <a:rPr lang="nl-NL" sz="1600" dirty="0">
                          <a:solidFill>
                            <a:srgbClr val="000022"/>
                          </a:solidFill>
                          <a:effectLst/>
                        </a:rPr>
                        <a:t>per film (48 uur) Ook mnd abbo’s</a:t>
                      </a:r>
                      <a:endParaRPr lang="nl-NL" sz="16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15240" marR="15240" marT="15240" marB="152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07000"/>
                        </a:lnSpc>
                        <a:spcAft>
                          <a:spcPts val="800"/>
                        </a:spcAft>
                      </a:pPr>
                      <a:r>
                        <a:rPr lang="nl-NL" sz="1600" dirty="0">
                          <a:solidFill>
                            <a:srgbClr val="000022"/>
                          </a:solidFill>
                          <a:effectLst/>
                        </a:rPr>
                        <a:t>Consoles, Smart tv’s,</a:t>
                      </a:r>
                      <a:br>
                        <a:rPr lang="nl-NL" sz="1600" dirty="0">
                          <a:solidFill>
                            <a:srgbClr val="000022"/>
                          </a:solidFill>
                          <a:effectLst/>
                        </a:rPr>
                      </a:br>
                      <a:r>
                        <a:rPr lang="nl-NL" sz="1600" dirty="0">
                          <a:solidFill>
                            <a:srgbClr val="000022"/>
                          </a:solidFill>
                          <a:effectLst/>
                        </a:rPr>
                        <a:t>tablets, smartphones en pc/laptop</a:t>
                      </a:r>
                      <a:endParaRPr lang="nl-NL" sz="16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15240" marR="15240" marT="15240" marB="152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796016">
                <a:tc>
                  <a:txBody>
                    <a:bodyPr/>
                    <a:lstStyle/>
                    <a:p>
                      <a:pPr algn="l">
                        <a:lnSpc>
                          <a:spcPct val="107000"/>
                        </a:lnSpc>
                        <a:spcAft>
                          <a:spcPts val="800"/>
                        </a:spcAft>
                      </a:pPr>
                      <a:r>
                        <a:rPr lang="nl-NL" sz="1800" dirty="0">
                          <a:solidFill>
                            <a:srgbClr val="000022"/>
                          </a:solidFill>
                          <a:effectLst/>
                        </a:rPr>
                        <a:t>Videoland RTL</a:t>
                      </a:r>
                      <a:r>
                        <a:rPr lang="nl-NL" sz="1800" baseline="0" dirty="0">
                          <a:solidFill>
                            <a:srgbClr val="000022"/>
                          </a:solidFill>
                          <a:effectLst/>
                        </a:rPr>
                        <a:t> xl</a:t>
                      </a:r>
                      <a:endParaRPr lang="nl-NL" sz="18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15240" marR="15240" marT="15240" marB="152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FCFF"/>
                    </a:solidFill>
                  </a:tcPr>
                </a:tc>
                <a:tc>
                  <a:txBody>
                    <a:bodyPr/>
                    <a:lstStyle/>
                    <a:p>
                      <a:pPr algn="l">
                        <a:lnSpc>
                          <a:spcPct val="107000"/>
                        </a:lnSpc>
                        <a:spcAft>
                          <a:spcPts val="800"/>
                        </a:spcAft>
                      </a:pPr>
                      <a:r>
                        <a:rPr lang="nl-NL" sz="1600" dirty="0">
                          <a:solidFill>
                            <a:srgbClr val="000022"/>
                          </a:solidFill>
                          <a:effectLst/>
                        </a:rPr>
                        <a:t>Minder recente films.</a:t>
                      </a:r>
                      <a:br>
                        <a:rPr lang="nl-NL" sz="1600" dirty="0">
                          <a:solidFill>
                            <a:srgbClr val="000022"/>
                          </a:solidFill>
                          <a:effectLst/>
                        </a:rPr>
                      </a:br>
                      <a:r>
                        <a:rPr lang="nl-NL" sz="1600" dirty="0">
                          <a:solidFill>
                            <a:srgbClr val="000022"/>
                          </a:solidFill>
                          <a:effectLst/>
                        </a:rPr>
                        <a:t>Ook recente series van</a:t>
                      </a:r>
                      <a:br>
                        <a:rPr lang="nl-NL" sz="1600" dirty="0">
                          <a:solidFill>
                            <a:srgbClr val="000022"/>
                          </a:solidFill>
                          <a:effectLst/>
                        </a:rPr>
                      </a:br>
                      <a:r>
                        <a:rPr lang="nl-NL" sz="1600" dirty="0">
                          <a:solidFill>
                            <a:srgbClr val="000022"/>
                          </a:solidFill>
                          <a:effectLst/>
                        </a:rPr>
                        <a:t>Nederlandse komaf</a:t>
                      </a:r>
                      <a:endParaRPr lang="nl-NL" sz="16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15240" marR="15240" marT="15240" marB="152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07000"/>
                        </a:lnSpc>
                        <a:spcAft>
                          <a:spcPts val="800"/>
                        </a:spcAft>
                      </a:pPr>
                      <a:r>
                        <a:rPr lang="nl-NL" sz="1600" dirty="0">
                          <a:solidFill>
                            <a:srgbClr val="000022"/>
                          </a:solidFill>
                          <a:effectLst/>
                        </a:rPr>
                        <a:t>€ 8,99,- p/mnd</a:t>
                      </a:r>
                      <a:endParaRPr lang="nl-NL" sz="16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15240" marR="15240" marT="15240" marB="152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07000"/>
                        </a:lnSpc>
                        <a:spcAft>
                          <a:spcPts val="800"/>
                        </a:spcAft>
                      </a:pPr>
                      <a:r>
                        <a:rPr lang="nl-NL" sz="1600" dirty="0">
                          <a:solidFill>
                            <a:srgbClr val="000022"/>
                          </a:solidFill>
                          <a:effectLst/>
                        </a:rPr>
                        <a:t>Smart tv’s,</a:t>
                      </a:r>
                      <a:r>
                        <a:rPr lang="nl-NL" sz="1600" baseline="0" dirty="0">
                          <a:solidFill>
                            <a:srgbClr val="000022"/>
                          </a:solidFill>
                          <a:effectLst/>
                        </a:rPr>
                        <a:t> </a:t>
                      </a:r>
                      <a:r>
                        <a:rPr lang="nl-NL" sz="1600" dirty="0">
                          <a:solidFill>
                            <a:srgbClr val="000022"/>
                          </a:solidFill>
                          <a:effectLst/>
                        </a:rPr>
                        <a:t>smartphones, laptops en tablets</a:t>
                      </a:r>
                      <a:endParaRPr lang="nl-NL" sz="16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15240" marR="15240" marT="15240" marB="152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2"/>
                  </a:ext>
                </a:extLst>
              </a:tr>
              <a:tr h="542711">
                <a:tc>
                  <a:txBody>
                    <a:bodyPr/>
                    <a:lstStyle/>
                    <a:p>
                      <a:pPr algn="l">
                        <a:lnSpc>
                          <a:spcPct val="107000"/>
                        </a:lnSpc>
                        <a:spcAft>
                          <a:spcPts val="800"/>
                        </a:spcAft>
                      </a:pPr>
                      <a:r>
                        <a:rPr lang="nl-NL" sz="1800" dirty="0">
                          <a:solidFill>
                            <a:srgbClr val="000022"/>
                          </a:solidFill>
                          <a:effectLst/>
                        </a:rPr>
                        <a:t>Nlziet</a:t>
                      </a:r>
                      <a:br>
                        <a:rPr lang="nl-NL" sz="1800" dirty="0">
                          <a:solidFill>
                            <a:srgbClr val="000022"/>
                          </a:solidFill>
                          <a:effectLst/>
                        </a:rPr>
                      </a:br>
                      <a:r>
                        <a:rPr lang="nl-NL" sz="1800" dirty="0">
                          <a:solidFill>
                            <a:srgbClr val="000022"/>
                          </a:solidFill>
                          <a:effectLst/>
                        </a:rPr>
                        <a:t>NPO, RTL,SBS</a:t>
                      </a:r>
                      <a:endParaRPr lang="nl-NL" sz="18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15240" marR="15240" marT="15240" marB="152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FCFF"/>
                    </a:solidFill>
                  </a:tcPr>
                </a:tc>
                <a:tc>
                  <a:txBody>
                    <a:bodyPr/>
                    <a:lstStyle/>
                    <a:p>
                      <a:pPr algn="l">
                        <a:lnSpc>
                          <a:spcPct val="107000"/>
                        </a:lnSpc>
                        <a:spcAft>
                          <a:spcPts val="800"/>
                        </a:spcAft>
                      </a:pPr>
                      <a:r>
                        <a:rPr lang="nl-NL" sz="1600" dirty="0">
                          <a:solidFill>
                            <a:srgbClr val="000022"/>
                          </a:solidFill>
                          <a:effectLst/>
                        </a:rPr>
                        <a:t>Alle Nederlandse tv-programma's</a:t>
                      </a:r>
                      <a:r>
                        <a:rPr lang="nl-NL" sz="1600" baseline="0" dirty="0">
                          <a:solidFill>
                            <a:srgbClr val="000022"/>
                          </a:solidFill>
                          <a:effectLst/>
                        </a:rPr>
                        <a:t> </a:t>
                      </a:r>
                      <a:r>
                        <a:rPr lang="nl-NL" sz="1600" dirty="0">
                          <a:solidFill>
                            <a:srgbClr val="000022"/>
                          </a:solidFill>
                          <a:effectLst/>
                        </a:rPr>
                        <a:t>en series tot 1 jaar na publicatie.</a:t>
                      </a:r>
                      <a:endParaRPr lang="nl-NL" sz="16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15240" marR="15240" marT="15240" marB="152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07000"/>
                        </a:lnSpc>
                        <a:spcAft>
                          <a:spcPts val="800"/>
                        </a:spcAft>
                      </a:pPr>
                      <a:r>
                        <a:rPr lang="nl-NL" sz="1600" dirty="0">
                          <a:solidFill>
                            <a:srgbClr val="000022"/>
                          </a:solidFill>
                          <a:effectLst/>
                        </a:rPr>
                        <a:t>€ 7,95 p/mnd</a:t>
                      </a:r>
                      <a:endParaRPr lang="nl-NL" sz="16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15240" marR="15240" marT="15240" marB="152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07000"/>
                        </a:lnSpc>
                        <a:spcAft>
                          <a:spcPts val="800"/>
                        </a:spcAft>
                      </a:pPr>
                      <a:r>
                        <a:rPr lang="nl-NL" sz="1600" dirty="0">
                          <a:solidFill>
                            <a:srgbClr val="000022"/>
                          </a:solidFill>
                          <a:effectLst/>
                        </a:rPr>
                        <a:t>Laptop/pc en tablets.</a:t>
                      </a:r>
                      <a:endParaRPr lang="nl-NL" sz="16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15240" marR="15240" marT="15240" marB="152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3"/>
                  </a:ext>
                </a:extLst>
              </a:tr>
              <a:tr h="796016">
                <a:tc>
                  <a:txBody>
                    <a:bodyPr/>
                    <a:lstStyle/>
                    <a:p>
                      <a:pPr algn="l">
                        <a:lnSpc>
                          <a:spcPct val="107000"/>
                        </a:lnSpc>
                        <a:spcAft>
                          <a:spcPts val="800"/>
                        </a:spcAft>
                      </a:pPr>
                      <a:r>
                        <a:rPr lang="nl-NL" sz="1800" dirty="0">
                          <a:solidFill>
                            <a:srgbClr val="000022"/>
                          </a:solidFill>
                          <a:effectLst/>
                        </a:rPr>
                        <a:t>Film 1</a:t>
                      </a:r>
                      <a:endParaRPr lang="nl-NL" sz="18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15240" marR="15240" marT="15240" marB="152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FCFF"/>
                    </a:solidFill>
                  </a:tcPr>
                </a:tc>
                <a:tc>
                  <a:txBody>
                    <a:bodyPr/>
                    <a:lstStyle/>
                    <a:p>
                      <a:pPr algn="l">
                        <a:lnSpc>
                          <a:spcPct val="107000"/>
                        </a:lnSpc>
                        <a:spcAft>
                          <a:spcPts val="800"/>
                        </a:spcAft>
                      </a:pPr>
                      <a:r>
                        <a:rPr lang="nl-NL" sz="1600" dirty="0">
                          <a:solidFill>
                            <a:srgbClr val="000022"/>
                          </a:solidFill>
                          <a:effectLst/>
                        </a:rPr>
                        <a:t>Vrij recente films.</a:t>
                      </a:r>
                      <a:br>
                        <a:rPr lang="nl-NL" sz="1600" dirty="0">
                          <a:solidFill>
                            <a:srgbClr val="000022"/>
                          </a:solidFill>
                          <a:effectLst/>
                        </a:rPr>
                      </a:br>
                      <a:r>
                        <a:rPr lang="nl-NL" sz="1600" dirty="0">
                          <a:solidFill>
                            <a:srgbClr val="000022"/>
                          </a:solidFill>
                          <a:effectLst/>
                        </a:rPr>
                        <a:t>Minder recente series.</a:t>
                      </a:r>
                      <a:endParaRPr lang="nl-NL" sz="16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15240" marR="15240" marT="15240" marB="152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07000"/>
                        </a:lnSpc>
                        <a:spcAft>
                          <a:spcPts val="800"/>
                        </a:spcAft>
                      </a:pPr>
                      <a:r>
                        <a:rPr lang="nl-NL" sz="1600" b="1" dirty="0">
                          <a:solidFill>
                            <a:schemeClr val="tx1">
                              <a:lumMod val="90000"/>
                              <a:lumOff val="10000"/>
                            </a:schemeClr>
                          </a:solidFill>
                          <a:effectLst/>
                        </a:rPr>
                        <a:t>Via tv aanbieder </a:t>
                      </a:r>
                    </a:p>
                    <a:p>
                      <a:pPr algn="l">
                        <a:lnSpc>
                          <a:spcPct val="107000"/>
                        </a:lnSpc>
                        <a:spcAft>
                          <a:spcPts val="800"/>
                        </a:spcAft>
                      </a:pPr>
                      <a:r>
                        <a:rPr lang="nl-NL" sz="1600" dirty="0">
                          <a:solidFill>
                            <a:srgbClr val="000022"/>
                          </a:solidFill>
                          <a:effectLst/>
                        </a:rPr>
                        <a:t>€ 15,- p/mnd</a:t>
                      </a:r>
                      <a:endParaRPr lang="nl-NL" sz="16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15240" marR="15240" marT="15240" marB="152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07000"/>
                        </a:lnSpc>
                        <a:spcAft>
                          <a:spcPts val="800"/>
                        </a:spcAft>
                      </a:pPr>
                      <a:r>
                        <a:rPr lang="nl-NL" sz="1600" dirty="0">
                          <a:solidFill>
                            <a:srgbClr val="000022"/>
                          </a:solidFill>
                          <a:effectLst/>
                        </a:rPr>
                        <a:t>Normale en smart tv's,</a:t>
                      </a:r>
                      <a:br>
                        <a:rPr lang="nl-NL" sz="1600" dirty="0">
                          <a:solidFill>
                            <a:srgbClr val="000022"/>
                          </a:solidFill>
                          <a:effectLst/>
                        </a:rPr>
                      </a:br>
                      <a:r>
                        <a:rPr lang="nl-NL" sz="1600" dirty="0">
                          <a:solidFill>
                            <a:srgbClr val="000022"/>
                          </a:solidFill>
                          <a:effectLst/>
                        </a:rPr>
                        <a:t>telefoons en tablets, (tv-aanbieder noodzakelijk)</a:t>
                      </a:r>
                      <a:endParaRPr lang="nl-NL" sz="16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15240" marR="15240" marT="15240" marB="152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5"/>
                  </a:ext>
                </a:extLst>
              </a:tr>
              <a:tr h="796016">
                <a:tc>
                  <a:txBody>
                    <a:bodyPr/>
                    <a:lstStyle/>
                    <a:p>
                      <a:pPr algn="l">
                        <a:lnSpc>
                          <a:spcPct val="107000"/>
                        </a:lnSpc>
                        <a:spcAft>
                          <a:spcPts val="800"/>
                        </a:spcAft>
                      </a:pPr>
                      <a:r>
                        <a:rPr lang="nl-NL" sz="1800" dirty="0">
                          <a:solidFill>
                            <a:srgbClr val="000022"/>
                          </a:solidFill>
                          <a:effectLst/>
                        </a:rPr>
                        <a:t>iTunes	</a:t>
                      </a:r>
                      <a:endParaRPr lang="nl-NL" sz="18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15240" marR="15240" marT="15240" marB="152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FCFF"/>
                    </a:solidFill>
                  </a:tcPr>
                </a:tc>
                <a:tc>
                  <a:txBody>
                    <a:bodyPr/>
                    <a:lstStyle/>
                    <a:p>
                      <a:pPr algn="l">
                        <a:lnSpc>
                          <a:spcPct val="107000"/>
                        </a:lnSpc>
                        <a:spcAft>
                          <a:spcPts val="800"/>
                        </a:spcAft>
                      </a:pPr>
                      <a:r>
                        <a:rPr lang="nl-NL" sz="1600" dirty="0">
                          <a:solidFill>
                            <a:srgbClr val="000022"/>
                          </a:solidFill>
                          <a:effectLst/>
                        </a:rPr>
                        <a:t>Vrij recente films en series</a:t>
                      </a:r>
                      <a:endParaRPr lang="nl-NL" sz="16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15240" marR="15240" marT="15240" marB="152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07000"/>
                        </a:lnSpc>
                        <a:spcAft>
                          <a:spcPts val="800"/>
                        </a:spcAft>
                      </a:pPr>
                      <a:r>
                        <a:rPr lang="nl-NL" sz="1600" dirty="0">
                          <a:solidFill>
                            <a:srgbClr val="000022"/>
                          </a:solidFill>
                          <a:effectLst/>
                        </a:rPr>
                        <a:t>Verschillende prijzen</a:t>
                      </a:r>
                      <a:endParaRPr lang="nl-NL" sz="16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15240" marR="15240" marT="15240" marB="152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07000"/>
                        </a:lnSpc>
                        <a:spcAft>
                          <a:spcPts val="800"/>
                        </a:spcAft>
                      </a:pPr>
                      <a:r>
                        <a:rPr lang="nl-NL" sz="1600" dirty="0">
                          <a:solidFill>
                            <a:srgbClr val="000022"/>
                          </a:solidFill>
                          <a:effectLst/>
                        </a:rPr>
                        <a:t>Alleen via Apple TV of</a:t>
                      </a:r>
                      <a:br>
                        <a:rPr lang="nl-NL" sz="1600" dirty="0">
                          <a:solidFill>
                            <a:srgbClr val="000022"/>
                          </a:solidFill>
                          <a:effectLst/>
                        </a:rPr>
                      </a:br>
                      <a:r>
                        <a:rPr lang="nl-NL" sz="1600" dirty="0">
                          <a:solidFill>
                            <a:srgbClr val="000022"/>
                          </a:solidFill>
                          <a:effectLst/>
                        </a:rPr>
                        <a:t>Chromecast op een tv te streamen. </a:t>
                      </a:r>
                      <a:endParaRPr lang="nl-NL" sz="1600" dirty="0">
                        <a:solidFill>
                          <a:srgbClr val="000022"/>
                        </a:solidFill>
                        <a:effectLst/>
                        <a:latin typeface="Calibri" panose="020F0502020204030204" pitchFamily="34" charset="0"/>
                        <a:ea typeface="Calibri" panose="020F0502020204030204" pitchFamily="34" charset="0"/>
                        <a:cs typeface="Times New Roman" panose="02020603050405020304" pitchFamily="18" charset="0"/>
                      </a:endParaRPr>
                    </a:p>
                  </a:txBody>
                  <a:tcPr marL="15240" marR="15240" marT="15240" marB="152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11227216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p:cNvSpPr>
            <a:spLocks noGrp="1"/>
          </p:cNvSpPr>
          <p:nvPr>
            <p:ph type="title" idx="4294967295"/>
          </p:nvPr>
        </p:nvSpPr>
        <p:spPr>
          <a:xfrm>
            <a:off x="786384" y="679292"/>
            <a:ext cx="7527036" cy="615950"/>
          </a:xfrm>
        </p:spPr>
        <p:txBody>
          <a:bodyPr>
            <a:normAutofit/>
          </a:bodyPr>
          <a:lstStyle/>
          <a:p>
            <a:r>
              <a:rPr lang="nl-NL" sz="3200" dirty="0">
                <a:solidFill>
                  <a:schemeClr val="tx1">
                    <a:lumMod val="90000"/>
                    <a:lumOff val="10000"/>
                  </a:schemeClr>
                </a:solidFill>
                <a:effectLst>
                  <a:outerShdw blurRad="38100" dist="38100" dir="2700000" algn="tl">
                    <a:srgbClr val="000000">
                      <a:alpha val="43137"/>
                    </a:srgbClr>
                  </a:outerShdw>
                </a:effectLst>
                <a:latin typeface="Calibri" panose="020F0502020204030204" pitchFamily="34" charset="0"/>
              </a:rPr>
              <a:t>Agenda:</a:t>
            </a:r>
          </a:p>
        </p:txBody>
      </p:sp>
      <p:sp>
        <p:nvSpPr>
          <p:cNvPr id="4" name="Tekstvak 3"/>
          <p:cNvSpPr txBox="1"/>
          <p:nvPr/>
        </p:nvSpPr>
        <p:spPr>
          <a:xfrm>
            <a:off x="596685" y="1426893"/>
            <a:ext cx="7826644" cy="4616648"/>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nl-NL" sz="2800" dirty="0">
                <a:solidFill>
                  <a:srgbClr val="000032"/>
                </a:solidFill>
              </a:rPr>
              <a:t>Wat is streaming?  </a:t>
            </a:r>
          </a:p>
          <a:p>
            <a:pPr marL="285750" indent="-285750">
              <a:lnSpc>
                <a:spcPct val="150000"/>
              </a:lnSpc>
              <a:buFont typeface="Arial" panose="020B0604020202020204" pitchFamily="34" charset="0"/>
              <a:buChar char="•"/>
            </a:pPr>
            <a:r>
              <a:rPr lang="nl-NL" sz="2800" dirty="0">
                <a:solidFill>
                  <a:srgbClr val="000032"/>
                </a:solidFill>
              </a:rPr>
              <a:t>Wat zijn streaming diensten?</a:t>
            </a:r>
          </a:p>
          <a:p>
            <a:pPr marL="285750" indent="-285750">
              <a:lnSpc>
                <a:spcPct val="150000"/>
              </a:lnSpc>
              <a:buFont typeface="Arial" panose="020B0604020202020204" pitchFamily="34" charset="0"/>
              <a:buChar char="•"/>
            </a:pPr>
            <a:r>
              <a:rPr lang="nl-NL" sz="2800" dirty="0">
                <a:solidFill>
                  <a:srgbClr val="000032"/>
                </a:solidFill>
              </a:rPr>
              <a:t>Wat heb je er voor nodig? </a:t>
            </a:r>
            <a:endParaRPr lang="nl-NL" sz="2400" dirty="0">
              <a:solidFill>
                <a:srgbClr val="000032"/>
              </a:solidFill>
            </a:endParaRPr>
          </a:p>
          <a:p>
            <a:pPr marL="285750" indent="-285750">
              <a:lnSpc>
                <a:spcPct val="150000"/>
              </a:lnSpc>
              <a:buFont typeface="Arial" panose="020B0604020202020204" pitchFamily="34" charset="0"/>
              <a:buChar char="•"/>
            </a:pPr>
            <a:r>
              <a:rPr lang="nl-NL" sz="2800" dirty="0">
                <a:solidFill>
                  <a:srgbClr val="000032"/>
                </a:solidFill>
              </a:rPr>
              <a:t>Media-players en apps.</a:t>
            </a:r>
          </a:p>
          <a:p>
            <a:pPr marL="285750" indent="-285750">
              <a:lnSpc>
                <a:spcPct val="150000"/>
              </a:lnSpc>
              <a:buFont typeface="Arial" panose="020B0604020202020204" pitchFamily="34" charset="0"/>
              <a:buChar char="•"/>
            </a:pPr>
            <a:r>
              <a:rPr lang="nl-NL" sz="2800" dirty="0">
                <a:solidFill>
                  <a:srgbClr val="000032"/>
                </a:solidFill>
              </a:rPr>
              <a:t>Populaire aanbieders; </a:t>
            </a:r>
            <a:r>
              <a:rPr lang="nl-NL" sz="2400" dirty="0">
                <a:solidFill>
                  <a:srgbClr val="000032"/>
                </a:solidFill>
              </a:rPr>
              <a:t>(audio, video, kosten, vergelijk,)</a:t>
            </a:r>
          </a:p>
          <a:p>
            <a:pPr marL="285750" indent="-285750">
              <a:lnSpc>
                <a:spcPct val="150000"/>
              </a:lnSpc>
              <a:buFont typeface="Arial" panose="020B0604020202020204" pitchFamily="34" charset="0"/>
              <a:buChar char="•"/>
            </a:pPr>
            <a:r>
              <a:rPr lang="nl-NL" sz="2800" dirty="0">
                <a:solidFill>
                  <a:srgbClr val="000032"/>
                </a:solidFill>
              </a:rPr>
              <a:t>Hoe doe je dat? </a:t>
            </a:r>
          </a:p>
          <a:p>
            <a:pPr marL="285750" indent="-285750">
              <a:lnSpc>
                <a:spcPct val="150000"/>
              </a:lnSpc>
              <a:buFont typeface="Arial" panose="020B0604020202020204" pitchFamily="34" charset="0"/>
              <a:buChar char="•"/>
            </a:pPr>
            <a:r>
              <a:rPr lang="nl-NL" sz="2800" dirty="0">
                <a:solidFill>
                  <a:srgbClr val="000032"/>
                </a:solidFill>
              </a:rPr>
              <a:t>Vragen ……. ?</a:t>
            </a:r>
          </a:p>
        </p:txBody>
      </p:sp>
    </p:spTree>
    <p:extLst>
      <p:ext uri="{BB962C8B-B14F-4D97-AF65-F5344CB8AC3E}">
        <p14:creationId xmlns:p14="http://schemas.microsoft.com/office/powerpoint/2010/main" val="3300822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 calcmode="lin" valueType="num">
                                      <p:cBhvr additive="base">
                                        <p:cTn id="12" dur="500" fill="hold"/>
                                        <p:tgtEl>
                                          <p:spTgt spid="4">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2" fill="hold" nodeType="after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 calcmode="lin" valueType="num">
                                      <p:cBhvr additive="base">
                                        <p:cTn id="17" dur="5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2" fill="hold" nodeType="after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 calcmode="lin" valueType="num">
                                      <p:cBhvr additive="base">
                                        <p:cTn id="22" dur="500" fill="hold"/>
                                        <p:tgtEl>
                                          <p:spTgt spid="4">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12" fill="hold" nodeType="after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 calcmode="lin" valueType="num">
                                      <p:cBhvr additive="base">
                                        <p:cTn id="27" dur="500" fill="hold"/>
                                        <p:tgtEl>
                                          <p:spTgt spid="4">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12" fill="hold" nodeType="after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 calcmode="lin" valueType="num">
                                      <p:cBhvr additive="base">
                                        <p:cTn id="32" dur="500" fill="hold"/>
                                        <p:tgtEl>
                                          <p:spTgt spid="4">
                                            <p:txEl>
                                              <p:pRg st="5" end="5"/>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12" fill="hold" nodeType="after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additive="base">
                                        <p:cTn id="37" dur="500" fill="hold"/>
                                        <p:tgtEl>
                                          <p:spTgt spid="4">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el 1"/>
          <p:cNvSpPr txBox="1">
            <a:spLocks/>
          </p:cNvSpPr>
          <p:nvPr/>
        </p:nvSpPr>
        <p:spPr>
          <a:xfrm>
            <a:off x="502920" y="741833"/>
            <a:ext cx="7810500" cy="61595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b="1" kern="1200">
                <a:solidFill>
                  <a:schemeClr val="tx2"/>
                </a:solidFill>
                <a:latin typeface="Cambria" panose="02040503050406030204" pitchFamily="18" charset="0"/>
                <a:ea typeface="+mj-ea"/>
                <a:cs typeface="+mj-cs"/>
              </a:defRPr>
            </a:lvl1pPr>
          </a:lstStyle>
          <a:p>
            <a:r>
              <a:rPr lang="nl-NL" sz="3200" dirty="0">
                <a:solidFill>
                  <a:srgbClr val="000066"/>
                </a:solidFill>
                <a:effectLst>
                  <a:outerShdw blurRad="38100" dist="38100" dir="2700000" algn="tl">
                    <a:srgbClr val="000000">
                      <a:alpha val="43137"/>
                    </a:srgbClr>
                  </a:outerShdw>
                </a:effectLst>
                <a:latin typeface="Calibri" panose="020F0502020204030204" pitchFamily="34" charset="0"/>
              </a:rPr>
              <a:t>Internet-Radio</a:t>
            </a:r>
          </a:p>
        </p:txBody>
      </p:sp>
      <p:pic>
        <p:nvPicPr>
          <p:cNvPr id="6" name="Afbeelding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4055" y="816740"/>
            <a:ext cx="4323097" cy="4838337"/>
          </a:xfrm>
          <a:prstGeom prst="rect">
            <a:avLst/>
          </a:prstGeom>
        </p:spPr>
      </p:pic>
      <p:sp>
        <p:nvSpPr>
          <p:cNvPr id="8" name="Tekstvak 7"/>
          <p:cNvSpPr txBox="1"/>
          <p:nvPr/>
        </p:nvSpPr>
        <p:spPr>
          <a:xfrm>
            <a:off x="603682" y="1464816"/>
            <a:ext cx="3364636" cy="2031325"/>
          </a:xfrm>
          <a:prstGeom prst="rect">
            <a:avLst/>
          </a:prstGeom>
          <a:noFill/>
        </p:spPr>
        <p:txBody>
          <a:bodyPr wrap="square" rtlCol="0">
            <a:spAutoFit/>
          </a:bodyPr>
          <a:lstStyle/>
          <a:p>
            <a:r>
              <a:rPr lang="nl-NL" dirty="0">
                <a:solidFill>
                  <a:srgbClr val="000022"/>
                </a:solidFill>
              </a:rPr>
              <a:t>Ontzettend veel sites te vinden op internet met radiozenders over de hele wereld.</a:t>
            </a:r>
          </a:p>
          <a:p>
            <a:endParaRPr lang="nl-NL" dirty="0">
              <a:solidFill>
                <a:srgbClr val="000022"/>
              </a:solidFill>
            </a:endParaRPr>
          </a:p>
          <a:p>
            <a:r>
              <a:rPr lang="nl-NL" dirty="0">
                <a:solidFill>
                  <a:srgbClr val="000022"/>
                </a:solidFill>
              </a:rPr>
              <a:t>Veel media-players en streaming diensten bieden op genre vaak honderden radiozenders aan.</a:t>
            </a:r>
          </a:p>
        </p:txBody>
      </p:sp>
      <p:pic>
        <p:nvPicPr>
          <p:cNvPr id="9" name="Afbeelding 8"/>
          <p:cNvPicPr>
            <a:picLocks noChangeAspect="1"/>
          </p:cNvPicPr>
          <p:nvPr/>
        </p:nvPicPr>
        <p:blipFill rotWithShape="1">
          <a:blip r:embed="rId4" cstate="print">
            <a:extLst>
              <a:ext uri="{28A0092B-C50C-407E-A947-70E740481C1C}">
                <a14:useLocalDpi xmlns:a14="http://schemas.microsoft.com/office/drawing/2010/main" val="0"/>
              </a:ext>
            </a:extLst>
          </a:blip>
          <a:srcRect l="1631" t="40916" r="14748" b="17371"/>
          <a:stretch/>
        </p:blipFill>
        <p:spPr>
          <a:xfrm>
            <a:off x="602646" y="4008883"/>
            <a:ext cx="3639845" cy="1571348"/>
          </a:xfrm>
          <a:prstGeom prst="rect">
            <a:avLst/>
          </a:prstGeom>
        </p:spPr>
      </p:pic>
      <p:pic>
        <p:nvPicPr>
          <p:cNvPr id="10" name="Afbeelding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68318" y="1379770"/>
            <a:ext cx="3159125" cy="4357197"/>
          </a:xfrm>
          <a:prstGeom prst="rect">
            <a:avLst/>
          </a:prstGeom>
        </p:spPr>
      </p:pic>
    </p:spTree>
    <p:extLst>
      <p:ext uri="{BB962C8B-B14F-4D97-AF65-F5344CB8AC3E}">
        <p14:creationId xmlns:p14="http://schemas.microsoft.com/office/powerpoint/2010/main" val="1884402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20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3500"/>
                            </p:stCondLst>
                            <p:childTnLst>
                              <p:par>
                                <p:cTn id="16" presetID="42" presetClass="entr" presetSubtype="0" fill="hold" nodeType="afterEffect">
                                  <p:stCondLst>
                                    <p:cond delay="20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anim calcmode="lin" valueType="num">
                                      <p:cBhvr>
                                        <p:cTn id="19" dur="1000" fill="hold"/>
                                        <p:tgtEl>
                                          <p:spTgt spid="9"/>
                                        </p:tgtEl>
                                        <p:attrNameLst>
                                          <p:attrName>ppt_x</p:attrName>
                                        </p:attrNameLst>
                                      </p:cBhvr>
                                      <p:tavLst>
                                        <p:tav tm="0">
                                          <p:val>
                                            <p:strVal val="#ppt_x"/>
                                          </p:val>
                                        </p:tav>
                                        <p:tav tm="100000">
                                          <p:val>
                                            <p:strVal val="#ppt_x"/>
                                          </p:val>
                                        </p:tav>
                                      </p:tavLst>
                                    </p:anim>
                                    <p:anim calcmode="lin" valueType="num">
                                      <p:cBhvr>
                                        <p:cTn id="20" dur="1000" fill="hold"/>
                                        <p:tgtEl>
                                          <p:spTgt spid="9"/>
                                        </p:tgtEl>
                                        <p:attrNameLst>
                                          <p:attrName>ppt_y</p:attrName>
                                        </p:attrNameLst>
                                      </p:cBhvr>
                                      <p:tavLst>
                                        <p:tav tm="0">
                                          <p:val>
                                            <p:strVal val="#ppt_y+.1"/>
                                          </p:val>
                                        </p:tav>
                                        <p:tav tm="100000">
                                          <p:val>
                                            <p:strVal val="#ppt_y"/>
                                          </p:val>
                                        </p:tav>
                                      </p:tavLst>
                                    </p:anim>
                                  </p:childTnLst>
                                </p:cTn>
                              </p:par>
                            </p:childTnLst>
                          </p:cTn>
                        </p:par>
                        <p:par>
                          <p:cTn id="21" fill="hold">
                            <p:stCondLst>
                              <p:cond delay="6500"/>
                            </p:stCondLst>
                            <p:childTnLst>
                              <p:par>
                                <p:cTn id="22" presetID="42" presetClass="entr" presetSubtype="0" fill="hold" nodeType="after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el 1"/>
          <p:cNvSpPr txBox="1">
            <a:spLocks/>
          </p:cNvSpPr>
          <p:nvPr/>
        </p:nvSpPr>
        <p:spPr>
          <a:xfrm>
            <a:off x="502920" y="592793"/>
            <a:ext cx="7810500" cy="61595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b="1" kern="1200">
                <a:solidFill>
                  <a:schemeClr val="tx2"/>
                </a:solidFill>
                <a:latin typeface="Cambria" panose="02040503050406030204" pitchFamily="18" charset="0"/>
                <a:ea typeface="+mj-ea"/>
                <a:cs typeface="+mj-cs"/>
              </a:defRPr>
            </a:lvl1pPr>
          </a:lstStyle>
          <a:p>
            <a:r>
              <a:rPr lang="nl-NL" sz="3200" dirty="0">
                <a:solidFill>
                  <a:schemeClr val="tx1">
                    <a:lumMod val="90000"/>
                    <a:lumOff val="10000"/>
                  </a:schemeClr>
                </a:solidFill>
                <a:effectLst>
                  <a:outerShdw blurRad="38100" dist="38100" dir="2700000" algn="tl">
                    <a:srgbClr val="000000">
                      <a:alpha val="43137"/>
                    </a:srgbClr>
                  </a:outerShdw>
                </a:effectLst>
                <a:latin typeface="Calibri" panose="020F0502020204030204" pitchFamily="34" charset="0"/>
              </a:rPr>
              <a:t>Streaming Media-players (software)</a:t>
            </a:r>
          </a:p>
        </p:txBody>
      </p:sp>
      <p:sp>
        <p:nvSpPr>
          <p:cNvPr id="6" name="Tekstvak 5"/>
          <p:cNvSpPr txBox="1"/>
          <p:nvPr/>
        </p:nvSpPr>
        <p:spPr>
          <a:xfrm>
            <a:off x="502920" y="1367161"/>
            <a:ext cx="7886478" cy="4154984"/>
          </a:xfrm>
          <a:prstGeom prst="rect">
            <a:avLst/>
          </a:prstGeom>
          <a:noFill/>
        </p:spPr>
        <p:txBody>
          <a:bodyPr wrap="square" rtlCol="0">
            <a:spAutoFit/>
          </a:bodyPr>
          <a:lstStyle/>
          <a:p>
            <a:pPr marL="285750" indent="-285750">
              <a:buFont typeface="Arial" panose="020B0604020202020204" pitchFamily="34" charset="0"/>
              <a:buChar char="•"/>
            </a:pPr>
            <a:r>
              <a:rPr lang="nl-NL" sz="2400" b="1" dirty="0">
                <a:solidFill>
                  <a:srgbClr val="000022"/>
                </a:solidFill>
              </a:rPr>
              <a:t>Web players</a:t>
            </a:r>
            <a:r>
              <a:rPr lang="nl-NL" sz="2400" dirty="0">
                <a:solidFill>
                  <a:srgbClr val="000022"/>
                </a:solidFill>
              </a:rPr>
              <a:t>		</a:t>
            </a:r>
            <a:br>
              <a:rPr lang="nl-NL" sz="2400" dirty="0">
                <a:solidFill>
                  <a:srgbClr val="000022"/>
                </a:solidFill>
              </a:rPr>
            </a:br>
            <a:r>
              <a:rPr lang="nl-NL" sz="2400" dirty="0">
                <a:solidFill>
                  <a:srgbClr val="000022"/>
                </a:solidFill>
              </a:rPr>
              <a:t>- soms al geïntegreerd in de webbrowser (YouTube)</a:t>
            </a:r>
            <a:br>
              <a:rPr lang="nl-NL" sz="2400" dirty="0">
                <a:solidFill>
                  <a:srgbClr val="000022"/>
                </a:solidFill>
              </a:rPr>
            </a:br>
            <a:r>
              <a:rPr lang="nl-NL" sz="2400" dirty="0">
                <a:solidFill>
                  <a:srgbClr val="000022"/>
                </a:solidFill>
              </a:rPr>
              <a:t>- plug-in (Adobe Flash Player, Silverlight)</a:t>
            </a:r>
            <a:br>
              <a:rPr lang="nl-NL" sz="2400" dirty="0">
                <a:solidFill>
                  <a:srgbClr val="000022"/>
                </a:solidFill>
              </a:rPr>
            </a:br>
            <a:endParaRPr lang="nl-NL" sz="2400" dirty="0">
              <a:solidFill>
                <a:srgbClr val="000022"/>
              </a:solidFill>
            </a:endParaRPr>
          </a:p>
          <a:p>
            <a:pPr marL="285750" indent="-285750">
              <a:buFont typeface="Arial" panose="020B0604020202020204" pitchFamily="34" charset="0"/>
              <a:buChar char="•"/>
            </a:pPr>
            <a:r>
              <a:rPr lang="nl-NL" sz="2400" b="1" dirty="0">
                <a:solidFill>
                  <a:srgbClr val="000022"/>
                </a:solidFill>
              </a:rPr>
              <a:t>Programma’s (pc)</a:t>
            </a:r>
            <a:br>
              <a:rPr lang="nl-NL" sz="2400" b="1" dirty="0">
                <a:solidFill>
                  <a:srgbClr val="000022"/>
                </a:solidFill>
              </a:rPr>
            </a:br>
            <a:r>
              <a:rPr lang="nl-NL" sz="2400" dirty="0">
                <a:solidFill>
                  <a:srgbClr val="000022"/>
                </a:solidFill>
              </a:rPr>
              <a:t>- Windows Media-player, VLC, iTunes, Kodi, Plex etc.</a:t>
            </a:r>
            <a:br>
              <a:rPr lang="nl-NL" sz="2400" dirty="0">
                <a:solidFill>
                  <a:srgbClr val="000022"/>
                </a:solidFill>
              </a:rPr>
            </a:br>
            <a:r>
              <a:rPr lang="nl-NL" sz="2400" dirty="0">
                <a:solidFill>
                  <a:srgbClr val="000022"/>
                </a:solidFill>
              </a:rPr>
              <a:t>- Specifiek voor apparaat (NAS) DSAudio, DSVideo, ..</a:t>
            </a:r>
            <a:br>
              <a:rPr lang="nl-NL" sz="2400" dirty="0">
                <a:solidFill>
                  <a:srgbClr val="000022"/>
                </a:solidFill>
              </a:rPr>
            </a:br>
            <a:endParaRPr lang="nl-NL" sz="2400" dirty="0">
              <a:solidFill>
                <a:srgbClr val="000022"/>
              </a:solidFill>
            </a:endParaRPr>
          </a:p>
          <a:p>
            <a:pPr marL="285750" indent="-285750">
              <a:buFont typeface="Arial" panose="020B0604020202020204" pitchFamily="34" charset="0"/>
              <a:buChar char="•"/>
            </a:pPr>
            <a:r>
              <a:rPr lang="nl-NL" sz="2400" b="1" dirty="0">
                <a:solidFill>
                  <a:srgbClr val="000022"/>
                </a:solidFill>
              </a:rPr>
              <a:t>Apps (voor tablet en smartphone)</a:t>
            </a:r>
            <a:br>
              <a:rPr lang="nl-NL" sz="2400" b="1" dirty="0">
                <a:solidFill>
                  <a:srgbClr val="000022"/>
                </a:solidFill>
              </a:rPr>
            </a:br>
            <a:r>
              <a:rPr lang="nl-NL" sz="2400" dirty="0">
                <a:solidFill>
                  <a:srgbClr val="000022"/>
                </a:solidFill>
              </a:rPr>
              <a:t>-  Veel keuze; voor de verschillende besturingssystemen.</a:t>
            </a:r>
            <a:br>
              <a:rPr lang="nl-NL" sz="2400" dirty="0">
                <a:solidFill>
                  <a:srgbClr val="000022"/>
                </a:solidFill>
              </a:rPr>
            </a:br>
            <a:r>
              <a:rPr lang="nl-NL" sz="2400" dirty="0">
                <a:solidFill>
                  <a:srgbClr val="000022"/>
                </a:solidFill>
              </a:rPr>
              <a:t>    Android, IOS, Windows Phone</a:t>
            </a:r>
          </a:p>
        </p:txBody>
      </p:sp>
    </p:spTree>
    <p:extLst>
      <p:ext uri="{BB962C8B-B14F-4D97-AF65-F5344CB8AC3E}">
        <p14:creationId xmlns:p14="http://schemas.microsoft.com/office/powerpoint/2010/main" val="3172962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el 1"/>
          <p:cNvSpPr txBox="1">
            <a:spLocks/>
          </p:cNvSpPr>
          <p:nvPr/>
        </p:nvSpPr>
        <p:spPr>
          <a:xfrm>
            <a:off x="502920" y="592793"/>
            <a:ext cx="7810500" cy="61595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b="1" kern="1200">
                <a:solidFill>
                  <a:schemeClr val="tx2"/>
                </a:solidFill>
                <a:latin typeface="Cambria" panose="02040503050406030204" pitchFamily="18" charset="0"/>
                <a:ea typeface="+mj-ea"/>
                <a:cs typeface="+mj-cs"/>
              </a:defRPr>
            </a:lvl1pPr>
          </a:lstStyle>
          <a:p>
            <a:endParaRPr lang="nl-NL" sz="3600" dirty="0">
              <a:solidFill>
                <a:schemeClr val="tx1">
                  <a:lumMod val="90000"/>
                  <a:lumOff val="10000"/>
                </a:schemeClr>
              </a:solidFill>
              <a:effectLst>
                <a:outerShdw blurRad="38100" dist="38100" dir="2700000" algn="tl">
                  <a:srgbClr val="000000">
                    <a:alpha val="43137"/>
                  </a:srgbClr>
                </a:outerShdw>
              </a:effectLst>
              <a:latin typeface="Calibri" panose="020F0502020204030204" pitchFamily="34" charset="0"/>
            </a:endParaRPr>
          </a:p>
        </p:txBody>
      </p:sp>
      <p:sp>
        <p:nvSpPr>
          <p:cNvPr id="7" name="Titel 1"/>
          <p:cNvSpPr txBox="1">
            <a:spLocks/>
          </p:cNvSpPr>
          <p:nvPr/>
        </p:nvSpPr>
        <p:spPr>
          <a:xfrm>
            <a:off x="555498" y="745193"/>
            <a:ext cx="7910322" cy="61595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b="1" kern="1200">
                <a:solidFill>
                  <a:schemeClr val="tx2"/>
                </a:solidFill>
                <a:latin typeface="Cambria" panose="02040503050406030204" pitchFamily="18" charset="0"/>
                <a:ea typeface="+mj-ea"/>
                <a:cs typeface="+mj-cs"/>
              </a:defRPr>
            </a:lvl1pPr>
          </a:lstStyle>
          <a:p>
            <a:r>
              <a:rPr lang="nl-NL" sz="3200" dirty="0">
                <a:solidFill>
                  <a:srgbClr val="C00000"/>
                </a:solidFill>
                <a:effectLst>
                  <a:outerShdw blurRad="38100" dist="38100" dir="2700000" algn="tl">
                    <a:srgbClr val="000000">
                      <a:alpha val="43137"/>
                    </a:srgbClr>
                  </a:outerShdw>
                </a:effectLst>
                <a:latin typeface="Calibri" panose="020F0502020204030204" pitchFamily="34" charset="0"/>
              </a:rPr>
              <a:t>Streaming Media-players</a:t>
            </a:r>
          </a:p>
        </p:txBody>
      </p:sp>
      <p:sp>
        <p:nvSpPr>
          <p:cNvPr id="8" name="Tekstvak 7"/>
          <p:cNvSpPr txBox="1"/>
          <p:nvPr/>
        </p:nvSpPr>
        <p:spPr>
          <a:xfrm>
            <a:off x="502920" y="1589103"/>
            <a:ext cx="7877599" cy="4241542"/>
          </a:xfrm>
          <a:prstGeom prst="rect">
            <a:avLst/>
          </a:prstGeom>
          <a:noFill/>
        </p:spPr>
        <p:txBody>
          <a:bodyPr wrap="square" rtlCol="0">
            <a:noAutofit/>
          </a:bodyPr>
          <a:lstStyle/>
          <a:p>
            <a:r>
              <a:rPr lang="nl-NL" sz="2400" dirty="0">
                <a:solidFill>
                  <a:srgbClr val="000066"/>
                </a:solidFill>
              </a:rPr>
              <a:t>Heel populair:</a:t>
            </a:r>
          </a:p>
          <a:p>
            <a:r>
              <a:rPr lang="nl-NL" sz="2800" b="1" i="1" dirty="0">
                <a:solidFill>
                  <a:srgbClr val="C00000"/>
                </a:solidFill>
                <a:effectLst>
                  <a:outerShdw blurRad="38100" dist="38100" dir="2700000" algn="tl">
                    <a:srgbClr val="000000">
                      <a:alpha val="43137"/>
                    </a:srgbClr>
                  </a:outerShdw>
                </a:effectLst>
              </a:rPr>
              <a:t>Popcorn Time, Nacho Time, Kodi,  ……….</a:t>
            </a:r>
            <a:r>
              <a:rPr lang="nl-NL" sz="2800" b="1" i="1" dirty="0">
                <a:solidFill>
                  <a:srgbClr val="FF0000"/>
                </a:solidFill>
                <a:effectLst>
                  <a:outerShdw blurRad="38100" dist="38100" dir="2700000" algn="tl">
                    <a:srgbClr val="000000">
                      <a:alpha val="43137"/>
                    </a:srgbClr>
                  </a:outerShdw>
                </a:effectLst>
              </a:rPr>
              <a:t/>
            </a:r>
            <a:br>
              <a:rPr lang="nl-NL" sz="2800" b="1" i="1" dirty="0">
                <a:solidFill>
                  <a:srgbClr val="FF0000"/>
                </a:solidFill>
                <a:effectLst>
                  <a:outerShdw blurRad="38100" dist="38100" dir="2700000" algn="tl">
                    <a:srgbClr val="000000">
                      <a:alpha val="43137"/>
                    </a:srgbClr>
                  </a:outerShdw>
                </a:effectLst>
              </a:rPr>
            </a:br>
            <a:r>
              <a:rPr lang="nl-NL" sz="2400" dirty="0">
                <a:solidFill>
                  <a:srgbClr val="000022"/>
                </a:solidFill>
              </a:rPr>
              <a:t>Hiermee zijn films en series in hoge kwaliteit binnen te halen.</a:t>
            </a:r>
            <a:br>
              <a:rPr lang="nl-NL" sz="2400" dirty="0">
                <a:solidFill>
                  <a:srgbClr val="000022"/>
                </a:solidFill>
              </a:rPr>
            </a:br>
            <a:r>
              <a:rPr lang="nl-NL" sz="2400" dirty="0">
                <a:solidFill>
                  <a:srgbClr val="000022"/>
                </a:solidFill>
              </a:rPr>
              <a:t/>
            </a:r>
            <a:br>
              <a:rPr lang="nl-NL" sz="2400" dirty="0">
                <a:solidFill>
                  <a:srgbClr val="000022"/>
                </a:solidFill>
              </a:rPr>
            </a:br>
            <a:r>
              <a:rPr lang="nl-NL" sz="2400" dirty="0">
                <a:solidFill>
                  <a:srgbClr val="000022"/>
                </a:solidFill>
              </a:rPr>
              <a:t>Echter:</a:t>
            </a:r>
            <a:br>
              <a:rPr lang="nl-NL" sz="2400" dirty="0">
                <a:solidFill>
                  <a:srgbClr val="000022"/>
                </a:solidFill>
              </a:rPr>
            </a:br>
            <a:r>
              <a:rPr lang="nl-NL" sz="2400" dirty="0">
                <a:solidFill>
                  <a:srgbClr val="000022"/>
                </a:solidFill>
              </a:rPr>
              <a:t>= Gebruiken het torrent netwerk. (niet op eigen servers)</a:t>
            </a:r>
            <a:br>
              <a:rPr lang="nl-NL" sz="2400" dirty="0">
                <a:solidFill>
                  <a:srgbClr val="000022"/>
                </a:solidFill>
              </a:rPr>
            </a:br>
            <a:r>
              <a:rPr lang="nl-NL" sz="2400" dirty="0">
                <a:solidFill>
                  <a:srgbClr val="000022"/>
                </a:solidFill>
              </a:rPr>
              <a:t>= Er worden geen auteursrechten afgedragen.</a:t>
            </a:r>
            <a:br>
              <a:rPr lang="nl-NL" sz="2400" dirty="0">
                <a:solidFill>
                  <a:srgbClr val="000022"/>
                </a:solidFill>
              </a:rPr>
            </a:br>
            <a:r>
              <a:rPr lang="nl-NL" sz="2400" dirty="0">
                <a:solidFill>
                  <a:srgbClr val="000022"/>
                </a:solidFill>
              </a:rPr>
              <a:t>= Er wordt bij downloaden ook geüpload.</a:t>
            </a:r>
            <a:br>
              <a:rPr lang="nl-NL" sz="2400" dirty="0">
                <a:solidFill>
                  <a:srgbClr val="000022"/>
                </a:solidFill>
              </a:rPr>
            </a:br>
            <a:r>
              <a:rPr lang="nl-NL" sz="2400" dirty="0">
                <a:solidFill>
                  <a:srgbClr val="000022"/>
                </a:solidFill>
              </a:rPr>
              <a:t/>
            </a:r>
            <a:br>
              <a:rPr lang="nl-NL" sz="2400" dirty="0">
                <a:solidFill>
                  <a:srgbClr val="000022"/>
                </a:solidFill>
              </a:rPr>
            </a:br>
            <a:r>
              <a:rPr lang="nl-NL" sz="2400" dirty="0">
                <a:solidFill>
                  <a:srgbClr val="C00000"/>
                </a:solidFill>
                <a:effectLst>
                  <a:outerShdw blurRad="38100" dist="38100" dir="2700000" algn="tl">
                    <a:srgbClr val="000000">
                      <a:alpha val="43137"/>
                    </a:srgbClr>
                  </a:outerShdw>
                </a:effectLst>
              </a:rPr>
              <a:t>Het streamen van auteursrechtelijke werken, </a:t>
            </a:r>
          </a:p>
          <a:p>
            <a:r>
              <a:rPr lang="nl-NL" sz="2400" dirty="0">
                <a:solidFill>
                  <a:srgbClr val="C00000"/>
                </a:solidFill>
                <a:effectLst>
                  <a:outerShdw blurRad="38100" dist="38100" dir="2700000" algn="tl">
                    <a:srgbClr val="000000">
                      <a:alpha val="43137"/>
                    </a:srgbClr>
                  </a:outerShdw>
                </a:effectLst>
              </a:rPr>
              <a:t>op welke wijze dan ook is illegaal.</a:t>
            </a:r>
          </a:p>
        </p:txBody>
      </p:sp>
    </p:spTree>
    <p:extLst>
      <p:ext uri="{BB962C8B-B14F-4D97-AF65-F5344CB8AC3E}">
        <p14:creationId xmlns:p14="http://schemas.microsoft.com/office/powerpoint/2010/main" val="14471400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el 1"/>
          <p:cNvSpPr txBox="1">
            <a:spLocks/>
          </p:cNvSpPr>
          <p:nvPr/>
        </p:nvSpPr>
        <p:spPr>
          <a:xfrm>
            <a:off x="502919" y="731944"/>
            <a:ext cx="7810500" cy="61595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b="1" kern="1200">
                <a:solidFill>
                  <a:schemeClr val="tx2"/>
                </a:solidFill>
                <a:latin typeface="Cambria" panose="02040503050406030204" pitchFamily="18" charset="0"/>
                <a:ea typeface="+mj-ea"/>
                <a:cs typeface="+mj-cs"/>
              </a:defRPr>
            </a:lvl1pPr>
          </a:lstStyle>
          <a:p>
            <a:r>
              <a:rPr lang="nl-NL" sz="3200" dirty="0">
                <a:solidFill>
                  <a:schemeClr val="tx1">
                    <a:lumMod val="90000"/>
                    <a:lumOff val="10000"/>
                  </a:schemeClr>
                </a:solidFill>
                <a:effectLst>
                  <a:outerShdw blurRad="38100" dist="38100" dir="2700000" algn="tl">
                    <a:srgbClr val="000000">
                      <a:alpha val="43137"/>
                    </a:srgbClr>
                  </a:outerShdw>
                </a:effectLst>
                <a:latin typeface="Calibri" panose="020F0502020204030204" pitchFamily="34" charset="0"/>
              </a:rPr>
              <a:t>Media-players (hardware)</a:t>
            </a:r>
          </a:p>
        </p:txBody>
      </p:sp>
      <p:sp>
        <p:nvSpPr>
          <p:cNvPr id="6" name="Tekstvak 5"/>
          <p:cNvSpPr txBox="1"/>
          <p:nvPr/>
        </p:nvSpPr>
        <p:spPr>
          <a:xfrm>
            <a:off x="524189" y="1553092"/>
            <a:ext cx="7767961" cy="3416320"/>
          </a:xfrm>
          <a:prstGeom prst="rect">
            <a:avLst/>
          </a:prstGeom>
          <a:noFill/>
        </p:spPr>
        <p:txBody>
          <a:bodyPr wrap="square" rtlCol="0">
            <a:spAutoFit/>
          </a:bodyPr>
          <a:lstStyle/>
          <a:p>
            <a:r>
              <a:rPr lang="nl-NL" sz="2400" dirty="0">
                <a:solidFill>
                  <a:srgbClr val="000022"/>
                </a:solidFill>
              </a:rPr>
              <a:t>Een apparaat dat media-bestanden op een tv of stereo-installatie kan weergeven.</a:t>
            </a:r>
            <a:br>
              <a:rPr lang="nl-NL" sz="2400" dirty="0">
                <a:solidFill>
                  <a:srgbClr val="000022"/>
                </a:solidFill>
              </a:rPr>
            </a:br>
            <a:r>
              <a:rPr lang="nl-NL" sz="2400" dirty="0">
                <a:solidFill>
                  <a:srgbClr val="000022"/>
                </a:solidFill>
              </a:rPr>
              <a:t/>
            </a:r>
            <a:br>
              <a:rPr lang="nl-NL" sz="2400" dirty="0">
                <a:solidFill>
                  <a:srgbClr val="000022"/>
                </a:solidFill>
              </a:rPr>
            </a:br>
            <a:r>
              <a:rPr lang="nl-NL" sz="2400" dirty="0">
                <a:solidFill>
                  <a:srgbClr val="000022"/>
                </a:solidFill>
              </a:rPr>
              <a:t>= Via interne/externe Harde Schijf of Netwerkopslag (NAS)</a:t>
            </a:r>
            <a:br>
              <a:rPr lang="nl-NL" sz="2400" dirty="0">
                <a:solidFill>
                  <a:srgbClr val="000022"/>
                </a:solidFill>
              </a:rPr>
            </a:br>
            <a:endParaRPr lang="nl-NL" sz="2400" dirty="0">
              <a:solidFill>
                <a:srgbClr val="000022"/>
              </a:solidFill>
            </a:endParaRPr>
          </a:p>
          <a:p>
            <a:r>
              <a:rPr lang="nl-NL" sz="2400" dirty="0">
                <a:solidFill>
                  <a:srgbClr val="000022"/>
                </a:solidFill>
              </a:rPr>
              <a:t>= Via USB stick</a:t>
            </a:r>
            <a:br>
              <a:rPr lang="nl-NL" sz="2400" dirty="0">
                <a:solidFill>
                  <a:srgbClr val="000022"/>
                </a:solidFill>
              </a:rPr>
            </a:br>
            <a:endParaRPr lang="nl-NL" sz="2400" dirty="0">
              <a:solidFill>
                <a:srgbClr val="000022"/>
              </a:solidFill>
            </a:endParaRPr>
          </a:p>
          <a:p>
            <a:r>
              <a:rPr lang="nl-NL" sz="2400" dirty="0">
                <a:solidFill>
                  <a:srgbClr val="000022"/>
                </a:solidFill>
              </a:rPr>
              <a:t>= Via ingebouwde software  ook aanbod van Streaming-diensten</a:t>
            </a:r>
          </a:p>
        </p:txBody>
      </p:sp>
      <p:pic>
        <p:nvPicPr>
          <p:cNvPr id="1026" name="Picture 2" descr="http://cnet3.cbsistatic.com/hub/i/r/2011/10/06/7e882854-67c3-11e3-a665-14feb5ca9861/thumbnail/770x433/1ec2981deac223b36956797b8058d05d/35026900_DT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31963" y="4798255"/>
            <a:ext cx="2281456" cy="1282949"/>
          </a:xfrm>
          <a:prstGeom prst="rect">
            <a:avLst/>
          </a:prstGeom>
          <a:noFill/>
          <a:extLst>
            <a:ext uri="{909E8E84-426E-40DD-AFC4-6F175D3DCCD1}">
              <a14:hiddenFill xmlns:a14="http://schemas.microsoft.com/office/drawing/2010/main">
                <a:solidFill>
                  <a:srgbClr val="FFFFFF"/>
                </a:solidFill>
              </a14:hiddenFill>
            </a:ext>
          </a:extLst>
        </p:spPr>
      </p:pic>
      <p:pic>
        <p:nvPicPr>
          <p:cNvPr id="8" name="Afbeelding 7"/>
          <p:cNvPicPr>
            <a:picLocks noChangeAspect="1"/>
          </p:cNvPicPr>
          <p:nvPr/>
        </p:nvPicPr>
        <p:blipFill rotWithShape="1">
          <a:blip r:embed="rId4">
            <a:extLst>
              <a:ext uri="{28A0092B-C50C-407E-A947-70E740481C1C}">
                <a14:useLocalDpi xmlns:a14="http://schemas.microsoft.com/office/drawing/2010/main" val="0"/>
              </a:ext>
            </a:extLst>
          </a:blip>
          <a:srcRect l="3495" t="3639" r="3301" b="30805"/>
          <a:stretch/>
        </p:blipFill>
        <p:spPr>
          <a:xfrm>
            <a:off x="3057596" y="4969412"/>
            <a:ext cx="2592279" cy="993707"/>
          </a:xfrm>
          <a:prstGeom prst="rect">
            <a:avLst/>
          </a:prstGeom>
        </p:spPr>
      </p:pic>
    </p:spTree>
    <p:extLst>
      <p:ext uri="{BB962C8B-B14F-4D97-AF65-F5344CB8AC3E}">
        <p14:creationId xmlns:p14="http://schemas.microsoft.com/office/powerpoint/2010/main" val="32290471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xmlns="" id="{684A92F2-F062-4175-92DB-233AA4DC0427}"/>
              </a:ext>
            </a:extLst>
          </p:cNvPr>
          <p:cNvSpPr txBox="1"/>
          <p:nvPr/>
        </p:nvSpPr>
        <p:spPr>
          <a:xfrm>
            <a:off x="557784" y="749719"/>
            <a:ext cx="7804404" cy="830997"/>
          </a:xfrm>
          <a:prstGeom prst="rect">
            <a:avLst/>
          </a:prstGeom>
          <a:noFill/>
        </p:spPr>
        <p:txBody>
          <a:bodyPr wrap="square" rtlCol="0">
            <a:spAutoFit/>
          </a:bodyPr>
          <a:lstStyle/>
          <a:p>
            <a:r>
              <a:rPr lang="nl-NL" sz="2400" dirty="0"/>
              <a:t>Apparaten waarop de software KODI geïnstalleerd is, zijn inmiddels door het Europese Hof van Justitie verboden.</a:t>
            </a:r>
          </a:p>
        </p:txBody>
      </p:sp>
      <p:pic>
        <p:nvPicPr>
          <p:cNvPr id="7" name="Afbeelding 6">
            <a:extLst>
              <a:ext uri="{FF2B5EF4-FFF2-40B4-BE49-F238E27FC236}">
                <a16:creationId xmlns:a16="http://schemas.microsoft.com/office/drawing/2014/main" xmlns="" id="{CBF883BC-8BFB-4B70-B995-513A0A22147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0520" y="1767823"/>
            <a:ext cx="2557634" cy="1721643"/>
          </a:xfrm>
          <a:prstGeom prst="rect">
            <a:avLst/>
          </a:prstGeom>
        </p:spPr>
      </p:pic>
      <p:pic>
        <p:nvPicPr>
          <p:cNvPr id="9" name="Afbeelding 8">
            <a:extLst>
              <a:ext uri="{FF2B5EF4-FFF2-40B4-BE49-F238E27FC236}">
                <a16:creationId xmlns:a16="http://schemas.microsoft.com/office/drawing/2014/main" xmlns="" id="{55D57144-66C2-4318-ABCB-C57A3FFBE1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92446" y="3444044"/>
            <a:ext cx="3269742" cy="2628938"/>
          </a:xfrm>
          <a:prstGeom prst="rect">
            <a:avLst/>
          </a:prstGeom>
        </p:spPr>
      </p:pic>
      <p:pic>
        <p:nvPicPr>
          <p:cNvPr id="11" name="Afbeelding 10">
            <a:extLst>
              <a:ext uri="{FF2B5EF4-FFF2-40B4-BE49-F238E27FC236}">
                <a16:creationId xmlns:a16="http://schemas.microsoft.com/office/drawing/2014/main" xmlns="" id="{8F3422DE-CDAD-46EC-8B68-8BC8D7F7890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0" y="1909506"/>
            <a:ext cx="1438275" cy="1438275"/>
          </a:xfrm>
          <a:prstGeom prst="rect">
            <a:avLst/>
          </a:prstGeom>
        </p:spPr>
      </p:pic>
      <p:pic>
        <p:nvPicPr>
          <p:cNvPr id="13" name="Afbeelding 12">
            <a:extLst>
              <a:ext uri="{FF2B5EF4-FFF2-40B4-BE49-F238E27FC236}">
                <a16:creationId xmlns:a16="http://schemas.microsoft.com/office/drawing/2014/main" xmlns="" id="{D2863AD8-6DD4-4E7B-8441-1008258151C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11866" r="4000"/>
          <a:stretch/>
        </p:blipFill>
        <p:spPr>
          <a:xfrm>
            <a:off x="1468926" y="3772835"/>
            <a:ext cx="2434247" cy="2234773"/>
          </a:xfrm>
          <a:prstGeom prst="rect">
            <a:avLst/>
          </a:prstGeom>
        </p:spPr>
      </p:pic>
    </p:spTree>
    <p:extLst>
      <p:ext uri="{BB962C8B-B14F-4D97-AF65-F5344CB8AC3E}">
        <p14:creationId xmlns:p14="http://schemas.microsoft.com/office/powerpoint/2010/main" val="3411021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kstvak 3"/>
          <p:cNvSpPr txBox="1"/>
          <p:nvPr/>
        </p:nvSpPr>
        <p:spPr>
          <a:xfrm>
            <a:off x="502920" y="274320"/>
            <a:ext cx="2407920" cy="365760"/>
          </a:xfrm>
          <a:prstGeom prst="rect">
            <a:avLst/>
          </a:prstGeom>
          <a:noFill/>
        </p:spPr>
        <p:txBody>
          <a:bodyPr wrap="square" rtlCol="0">
            <a:spAutoFit/>
          </a:bodyPr>
          <a:lstStyle/>
          <a:p>
            <a:r>
              <a:rPr lang="nl-NL" i="1" dirty="0">
                <a:solidFill>
                  <a:srgbClr val="E21A22"/>
                </a:solidFill>
                <a:effectLst>
                  <a:outerShdw blurRad="38100" dist="38100" dir="2700000" algn="tl">
                    <a:srgbClr val="000000">
                      <a:alpha val="43137"/>
                    </a:srgbClr>
                  </a:outerShdw>
                </a:effectLst>
              </a:rPr>
              <a:t>Streaming Diensten</a:t>
            </a:r>
          </a:p>
        </p:txBody>
      </p:sp>
      <p:sp>
        <p:nvSpPr>
          <p:cNvPr id="5" name="Titel 1"/>
          <p:cNvSpPr txBox="1">
            <a:spLocks/>
          </p:cNvSpPr>
          <p:nvPr/>
        </p:nvSpPr>
        <p:spPr>
          <a:xfrm>
            <a:off x="502920" y="741833"/>
            <a:ext cx="7810500" cy="61595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b="1" kern="1200">
                <a:solidFill>
                  <a:schemeClr val="tx2"/>
                </a:solidFill>
                <a:latin typeface="Cambria" panose="02040503050406030204" pitchFamily="18" charset="0"/>
                <a:ea typeface="+mj-ea"/>
                <a:cs typeface="+mj-cs"/>
              </a:defRPr>
            </a:lvl1pPr>
          </a:lstStyle>
          <a:p>
            <a:r>
              <a:rPr lang="nl-NL" sz="3300" dirty="0">
                <a:solidFill>
                  <a:schemeClr val="tx1">
                    <a:lumMod val="90000"/>
                    <a:lumOff val="10000"/>
                  </a:schemeClr>
                </a:solidFill>
                <a:effectLst>
                  <a:outerShdw blurRad="38100" dist="38100" dir="2700000" algn="tl">
                    <a:srgbClr val="000000">
                      <a:alpha val="43137"/>
                    </a:srgbClr>
                  </a:outerShdw>
                </a:effectLst>
                <a:latin typeface="Calibri" panose="020F0502020204030204" pitchFamily="34" charset="0"/>
              </a:rPr>
              <a:t>Internet-TV</a:t>
            </a:r>
            <a:r>
              <a:rPr lang="nl-NL" sz="3600" dirty="0">
                <a:solidFill>
                  <a:schemeClr val="tx1">
                    <a:lumMod val="90000"/>
                    <a:lumOff val="10000"/>
                  </a:schemeClr>
                </a:solidFill>
                <a:effectLst>
                  <a:outerShdw blurRad="38100" dist="38100" dir="2700000" algn="tl">
                    <a:srgbClr val="000000">
                      <a:alpha val="43137"/>
                    </a:srgbClr>
                  </a:outerShdw>
                </a:effectLst>
                <a:latin typeface="Calibri" panose="020F0502020204030204" pitchFamily="34" charset="0"/>
              </a:rPr>
              <a:t>:</a:t>
            </a:r>
          </a:p>
        </p:txBody>
      </p:sp>
      <p:sp>
        <p:nvSpPr>
          <p:cNvPr id="7" name="Tekstvak 6"/>
          <p:cNvSpPr txBox="1"/>
          <p:nvPr/>
        </p:nvSpPr>
        <p:spPr>
          <a:xfrm>
            <a:off x="577049" y="1509204"/>
            <a:ext cx="7736371" cy="4093428"/>
          </a:xfrm>
          <a:prstGeom prst="rect">
            <a:avLst/>
          </a:prstGeom>
          <a:noFill/>
        </p:spPr>
        <p:txBody>
          <a:bodyPr wrap="square" rtlCol="0">
            <a:spAutoFit/>
          </a:bodyPr>
          <a:lstStyle/>
          <a:p>
            <a:r>
              <a:rPr lang="nl-NL" sz="2000" dirty="0">
                <a:solidFill>
                  <a:srgbClr val="000022"/>
                </a:solidFill>
              </a:rPr>
              <a:t>Veel genoemde diensten te vinden op smart-tv’s.</a:t>
            </a:r>
            <a:br>
              <a:rPr lang="nl-NL" sz="2000" dirty="0">
                <a:solidFill>
                  <a:srgbClr val="000022"/>
                </a:solidFill>
              </a:rPr>
            </a:br>
            <a:r>
              <a:rPr lang="nl-NL" sz="2000" dirty="0">
                <a:solidFill>
                  <a:srgbClr val="000022"/>
                </a:solidFill>
              </a:rPr>
              <a:t>Wel merk-afhankelijk.</a:t>
            </a:r>
            <a:br>
              <a:rPr lang="nl-NL" sz="2000" dirty="0">
                <a:solidFill>
                  <a:srgbClr val="000022"/>
                </a:solidFill>
              </a:rPr>
            </a:br>
            <a:endParaRPr lang="nl-NL" sz="2000" dirty="0">
              <a:solidFill>
                <a:srgbClr val="000022"/>
              </a:solidFill>
            </a:endParaRPr>
          </a:p>
          <a:p>
            <a:r>
              <a:rPr lang="nl-NL" sz="2000" dirty="0">
                <a:solidFill>
                  <a:srgbClr val="000022"/>
                </a:solidFill>
              </a:rPr>
              <a:t/>
            </a:r>
            <a:br>
              <a:rPr lang="nl-NL" sz="2000" dirty="0">
                <a:solidFill>
                  <a:srgbClr val="000022"/>
                </a:solidFill>
              </a:rPr>
            </a:br>
            <a:r>
              <a:rPr lang="nl-NL" sz="2000" dirty="0">
                <a:solidFill>
                  <a:srgbClr val="000022"/>
                </a:solidFill>
              </a:rPr>
              <a:t>Via mediaplayer is de tv smart te maken. </a:t>
            </a:r>
            <a:br>
              <a:rPr lang="nl-NL" sz="2000" dirty="0">
                <a:solidFill>
                  <a:srgbClr val="000022"/>
                </a:solidFill>
              </a:rPr>
            </a:br>
            <a:r>
              <a:rPr lang="nl-NL" sz="2000" dirty="0">
                <a:solidFill>
                  <a:srgbClr val="000022"/>
                </a:solidFill>
              </a:rPr>
              <a:t>Ook kun je beeld van een smartphone of tablet naar tv casten.</a:t>
            </a:r>
            <a:br>
              <a:rPr lang="nl-NL" sz="2000" dirty="0">
                <a:solidFill>
                  <a:srgbClr val="000022"/>
                </a:solidFill>
              </a:rPr>
            </a:br>
            <a:endParaRPr lang="nl-NL" sz="2000" dirty="0">
              <a:solidFill>
                <a:srgbClr val="000022"/>
              </a:solidFill>
            </a:endParaRPr>
          </a:p>
          <a:p>
            <a:endParaRPr lang="nl-NL" sz="2000" dirty="0">
              <a:solidFill>
                <a:srgbClr val="000022"/>
              </a:solidFill>
            </a:endParaRPr>
          </a:p>
          <a:p>
            <a:r>
              <a:rPr lang="nl-NL" sz="2000" dirty="0">
                <a:solidFill>
                  <a:srgbClr val="000022"/>
                </a:solidFill>
              </a:rPr>
              <a:t>Door provider worden op de settop-box diensten aangeboden.</a:t>
            </a:r>
            <a:br>
              <a:rPr lang="nl-NL" sz="2000" dirty="0">
                <a:solidFill>
                  <a:srgbClr val="000022"/>
                </a:solidFill>
              </a:rPr>
            </a:br>
            <a:r>
              <a:rPr lang="nl-NL" sz="2000" dirty="0">
                <a:solidFill>
                  <a:srgbClr val="000022"/>
                </a:solidFill>
              </a:rPr>
              <a:t>Provider afhankelijk welke. </a:t>
            </a:r>
            <a:br>
              <a:rPr lang="nl-NL" sz="2000" dirty="0">
                <a:solidFill>
                  <a:srgbClr val="000022"/>
                </a:solidFill>
              </a:rPr>
            </a:br>
            <a:r>
              <a:rPr lang="nl-NL" sz="2000" dirty="0">
                <a:solidFill>
                  <a:srgbClr val="000022"/>
                </a:solidFill>
              </a:rPr>
              <a:t>Voorbeelden zijn: Uitzending gemist, RTL XL en SBS gemist.</a:t>
            </a:r>
            <a:br>
              <a:rPr lang="nl-NL" sz="2000" dirty="0">
                <a:solidFill>
                  <a:srgbClr val="000022"/>
                </a:solidFill>
              </a:rPr>
            </a:br>
            <a:endParaRPr lang="nl-NL" sz="2000" dirty="0">
              <a:solidFill>
                <a:srgbClr val="000022"/>
              </a:solidFill>
            </a:endParaRPr>
          </a:p>
          <a:p>
            <a:endParaRPr lang="nl-NL" sz="2000" dirty="0"/>
          </a:p>
        </p:txBody>
      </p:sp>
      <p:pic>
        <p:nvPicPr>
          <p:cNvPr id="8" name="Afbeelding 7"/>
          <p:cNvPicPr>
            <a:picLocks noChangeAspect="1"/>
          </p:cNvPicPr>
          <p:nvPr/>
        </p:nvPicPr>
        <p:blipFill rotWithShape="1">
          <a:blip r:embed="rId3" cstate="print">
            <a:extLst>
              <a:ext uri="{28A0092B-C50C-407E-A947-70E740481C1C}">
                <a14:useLocalDpi xmlns:a14="http://schemas.microsoft.com/office/drawing/2010/main" val="0"/>
              </a:ext>
            </a:extLst>
          </a:blip>
          <a:srcRect l="3047" t="17496" r="2110" b="16174"/>
          <a:stretch/>
        </p:blipFill>
        <p:spPr>
          <a:xfrm>
            <a:off x="5634191" y="1676808"/>
            <a:ext cx="1852459" cy="976543"/>
          </a:xfrm>
          <a:prstGeom prst="rect">
            <a:avLst/>
          </a:prstGeom>
        </p:spPr>
      </p:pic>
    </p:spTree>
    <p:extLst>
      <p:ext uri="{BB962C8B-B14F-4D97-AF65-F5344CB8AC3E}">
        <p14:creationId xmlns:p14="http://schemas.microsoft.com/office/powerpoint/2010/main" val="26197171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el 1"/>
          <p:cNvSpPr txBox="1">
            <a:spLocks/>
          </p:cNvSpPr>
          <p:nvPr/>
        </p:nvSpPr>
        <p:spPr>
          <a:xfrm rot="20032888">
            <a:off x="2605726" y="1900832"/>
            <a:ext cx="3559505" cy="138697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2"/>
                </a:solidFill>
                <a:latin typeface="Cambria" panose="02040503050406030204" pitchFamily="18" charset="0"/>
                <a:ea typeface="+mj-ea"/>
                <a:cs typeface="+mj-cs"/>
              </a:defRPr>
            </a:lvl1pPr>
          </a:lstStyle>
          <a:p>
            <a:r>
              <a:rPr lang="nl-NL" sz="7200" dirty="0">
                <a:solidFill>
                  <a:schemeClr val="tx1">
                    <a:lumMod val="90000"/>
                    <a:lumOff val="10000"/>
                  </a:schemeClr>
                </a:solidFill>
                <a:effectLst>
                  <a:outerShdw blurRad="38100" dist="38100" dir="2700000" algn="tl">
                    <a:srgbClr val="000000">
                      <a:alpha val="43137"/>
                    </a:srgbClr>
                  </a:outerShdw>
                </a:effectLst>
                <a:latin typeface="Calibri" panose="020F0502020204030204" pitchFamily="34" charset="0"/>
              </a:rPr>
              <a:t>Vragen</a:t>
            </a:r>
            <a:r>
              <a:rPr lang="nl-NL" sz="7200" dirty="0">
                <a:solidFill>
                  <a:schemeClr val="accent1">
                    <a:lumMod val="50000"/>
                  </a:schemeClr>
                </a:solidFill>
                <a:effectLst>
                  <a:outerShdw blurRad="38100" dist="38100" dir="2700000" algn="tl">
                    <a:srgbClr val="000000">
                      <a:alpha val="43137"/>
                    </a:srgbClr>
                  </a:outerShdw>
                </a:effectLst>
                <a:latin typeface="Calibri" panose="020F0502020204030204" pitchFamily="34" charset="0"/>
              </a:rPr>
              <a:t>?</a:t>
            </a:r>
          </a:p>
        </p:txBody>
      </p:sp>
      <p:pic>
        <p:nvPicPr>
          <p:cNvPr id="10" name="Afbeelding 9">
            <a:extLst>
              <a:ext uri="{FF2B5EF4-FFF2-40B4-BE49-F238E27FC236}">
                <a16:creationId xmlns:a16="http://schemas.microsoft.com/office/drawing/2014/main" xmlns="" id="{EDE8E63D-7713-47B3-B123-49C157F623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8306" y="3346704"/>
            <a:ext cx="2431937" cy="2431937"/>
          </a:xfrm>
          <a:prstGeom prst="rect">
            <a:avLst/>
          </a:prstGeom>
        </p:spPr>
      </p:pic>
      <p:pic>
        <p:nvPicPr>
          <p:cNvPr id="12" name="Afbeelding 11">
            <a:extLst>
              <a:ext uri="{FF2B5EF4-FFF2-40B4-BE49-F238E27FC236}">
                <a16:creationId xmlns:a16="http://schemas.microsoft.com/office/drawing/2014/main" xmlns="" id="{75082482-3074-4666-A5AD-FAD43ACA94F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210" y="786311"/>
            <a:ext cx="1145286" cy="1163611"/>
          </a:xfrm>
          <a:prstGeom prst="rect">
            <a:avLst/>
          </a:prstGeom>
        </p:spPr>
      </p:pic>
    </p:spTree>
    <p:extLst>
      <p:ext uri="{BB962C8B-B14F-4D97-AF65-F5344CB8AC3E}">
        <p14:creationId xmlns:p14="http://schemas.microsoft.com/office/powerpoint/2010/main" val="1706116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Afbeelding 9">
            <a:extLst>
              <a:ext uri="{FF2B5EF4-FFF2-40B4-BE49-F238E27FC236}">
                <a16:creationId xmlns:a16="http://schemas.microsoft.com/office/drawing/2014/main" xmlns="" id="{0AB8E79A-793A-4108-99C0-A181DDF1DAF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06824" y="2624697"/>
            <a:ext cx="4024884" cy="2378744"/>
          </a:xfrm>
          <a:prstGeom prst="rect">
            <a:avLst/>
          </a:prstGeom>
        </p:spPr>
      </p:pic>
      <p:sp>
        <p:nvSpPr>
          <p:cNvPr id="3" name="Tekstvak 2"/>
          <p:cNvSpPr txBox="1"/>
          <p:nvPr/>
        </p:nvSpPr>
        <p:spPr>
          <a:xfrm>
            <a:off x="549402" y="1664090"/>
            <a:ext cx="7748778" cy="3970318"/>
          </a:xfrm>
          <a:prstGeom prst="rect">
            <a:avLst/>
          </a:prstGeom>
          <a:noFill/>
        </p:spPr>
        <p:txBody>
          <a:bodyPr wrap="square" rtlCol="0">
            <a:spAutoFit/>
          </a:bodyPr>
          <a:lstStyle/>
          <a:p>
            <a:r>
              <a:rPr lang="nl-NL" sz="2800" i="1" dirty="0">
                <a:solidFill>
                  <a:srgbClr val="000022"/>
                </a:solidFill>
              </a:rPr>
              <a:t>Streaming media: </a:t>
            </a:r>
            <a:br>
              <a:rPr lang="nl-NL" sz="2800" i="1" dirty="0">
                <a:solidFill>
                  <a:srgbClr val="000022"/>
                </a:solidFill>
              </a:rPr>
            </a:br>
            <a:r>
              <a:rPr lang="nl-NL" sz="2800" i="1" dirty="0">
                <a:solidFill>
                  <a:srgbClr val="000022"/>
                </a:solidFill>
              </a:rPr>
              <a:t>techniek waarbij audio en/of video </a:t>
            </a:r>
            <a:br>
              <a:rPr lang="nl-NL" sz="2800" i="1" dirty="0">
                <a:solidFill>
                  <a:srgbClr val="000022"/>
                </a:solidFill>
              </a:rPr>
            </a:br>
            <a:r>
              <a:rPr lang="nl-NL" sz="2800" i="1" dirty="0">
                <a:solidFill>
                  <a:srgbClr val="000022"/>
                </a:solidFill>
              </a:rPr>
              <a:t>via een computernetwerk </a:t>
            </a:r>
            <a:br>
              <a:rPr lang="nl-NL" sz="2800" i="1" dirty="0">
                <a:solidFill>
                  <a:srgbClr val="000022"/>
                </a:solidFill>
              </a:rPr>
            </a:br>
            <a:r>
              <a:rPr lang="nl-NL" sz="2800" i="1" dirty="0">
                <a:solidFill>
                  <a:srgbClr val="000022"/>
                </a:solidFill>
              </a:rPr>
              <a:t>wordt verzonden. </a:t>
            </a:r>
            <a:br>
              <a:rPr lang="nl-NL" sz="2800" i="1" dirty="0">
                <a:solidFill>
                  <a:srgbClr val="000022"/>
                </a:solidFill>
              </a:rPr>
            </a:br>
            <a:endParaRPr lang="nl-NL" sz="2800" i="1" dirty="0">
              <a:solidFill>
                <a:srgbClr val="000022"/>
              </a:solidFill>
            </a:endParaRPr>
          </a:p>
          <a:p>
            <a:r>
              <a:rPr lang="nl-NL" sz="2800" i="1" dirty="0">
                <a:solidFill>
                  <a:srgbClr val="000022"/>
                </a:solidFill>
              </a:rPr>
              <a:t/>
            </a:r>
            <a:br>
              <a:rPr lang="nl-NL" sz="2800" i="1" dirty="0">
                <a:solidFill>
                  <a:srgbClr val="000022"/>
                </a:solidFill>
              </a:rPr>
            </a:br>
            <a:r>
              <a:rPr lang="nl-NL" sz="2800" i="1" dirty="0">
                <a:solidFill>
                  <a:srgbClr val="000022"/>
                </a:solidFill>
              </a:rPr>
              <a:t>De media kan </a:t>
            </a:r>
            <a:br>
              <a:rPr lang="nl-NL" sz="2800" i="1" dirty="0">
                <a:solidFill>
                  <a:srgbClr val="000022"/>
                </a:solidFill>
              </a:rPr>
            </a:br>
            <a:r>
              <a:rPr lang="nl-NL" sz="2800" i="1" dirty="0">
                <a:solidFill>
                  <a:srgbClr val="000022"/>
                </a:solidFill>
              </a:rPr>
              <a:t>direct worden afgespeeld </a:t>
            </a:r>
            <a:br>
              <a:rPr lang="nl-NL" sz="2800" i="1" dirty="0">
                <a:solidFill>
                  <a:srgbClr val="000022"/>
                </a:solidFill>
              </a:rPr>
            </a:br>
            <a:r>
              <a:rPr lang="nl-NL" sz="2800" i="1" dirty="0">
                <a:solidFill>
                  <a:srgbClr val="000022"/>
                </a:solidFill>
              </a:rPr>
              <a:t>zonder dat de hele uitzending gedownload is. </a:t>
            </a:r>
          </a:p>
        </p:txBody>
      </p:sp>
      <p:sp>
        <p:nvSpPr>
          <p:cNvPr id="6" name="Titel 1"/>
          <p:cNvSpPr txBox="1">
            <a:spLocks/>
          </p:cNvSpPr>
          <p:nvPr/>
        </p:nvSpPr>
        <p:spPr>
          <a:xfrm>
            <a:off x="549402" y="795860"/>
            <a:ext cx="7764018" cy="61595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b="1" kern="1200">
                <a:solidFill>
                  <a:schemeClr val="tx2"/>
                </a:solidFill>
                <a:latin typeface="Cambria" panose="02040503050406030204" pitchFamily="18" charset="0"/>
                <a:ea typeface="+mj-ea"/>
                <a:cs typeface="+mj-cs"/>
              </a:defRPr>
            </a:lvl1pPr>
          </a:lstStyle>
          <a:p>
            <a:r>
              <a:rPr lang="nl-NL" sz="3200" dirty="0">
                <a:solidFill>
                  <a:schemeClr val="tx1">
                    <a:lumMod val="90000"/>
                    <a:lumOff val="10000"/>
                  </a:schemeClr>
                </a:solidFill>
                <a:effectLst>
                  <a:outerShdw blurRad="38100" dist="38100" dir="2700000" algn="tl">
                    <a:srgbClr val="000000">
                      <a:alpha val="43137"/>
                    </a:srgbClr>
                  </a:outerShdw>
                </a:effectLst>
                <a:latin typeface="Calibri" panose="020F0502020204030204" pitchFamily="34" charset="0"/>
              </a:rPr>
              <a:t>Wat is streaming?</a:t>
            </a:r>
          </a:p>
        </p:txBody>
      </p:sp>
    </p:spTree>
    <p:extLst>
      <p:ext uri="{BB962C8B-B14F-4D97-AF65-F5344CB8AC3E}">
        <p14:creationId xmlns:p14="http://schemas.microsoft.com/office/powerpoint/2010/main" val="4220943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1"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uiExpand="1" build="p"/>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el 1"/>
          <p:cNvSpPr txBox="1">
            <a:spLocks/>
          </p:cNvSpPr>
          <p:nvPr/>
        </p:nvSpPr>
        <p:spPr>
          <a:xfrm>
            <a:off x="502920" y="937142"/>
            <a:ext cx="7810500" cy="61595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b="1" kern="1200">
                <a:solidFill>
                  <a:schemeClr val="tx2"/>
                </a:solidFill>
                <a:latin typeface="Cambria" panose="02040503050406030204" pitchFamily="18" charset="0"/>
                <a:ea typeface="+mj-ea"/>
                <a:cs typeface="+mj-cs"/>
              </a:defRPr>
            </a:lvl1pPr>
          </a:lstStyle>
          <a:p>
            <a:r>
              <a:rPr lang="nl-NL" sz="3200" dirty="0">
                <a:solidFill>
                  <a:schemeClr val="tx1">
                    <a:lumMod val="90000"/>
                    <a:lumOff val="10000"/>
                  </a:schemeClr>
                </a:solidFill>
                <a:effectLst>
                  <a:outerShdw blurRad="38100" dist="38100" dir="2700000" algn="tl">
                    <a:srgbClr val="000000">
                      <a:alpha val="43137"/>
                    </a:srgbClr>
                  </a:outerShdw>
                </a:effectLst>
                <a:latin typeface="Calibri" panose="020F0502020204030204" pitchFamily="34" charset="0"/>
              </a:rPr>
              <a:t>De techniek</a:t>
            </a:r>
          </a:p>
        </p:txBody>
      </p:sp>
      <p:sp>
        <p:nvSpPr>
          <p:cNvPr id="6" name="Tekstvak 5"/>
          <p:cNvSpPr txBox="1"/>
          <p:nvPr/>
        </p:nvSpPr>
        <p:spPr>
          <a:xfrm>
            <a:off x="502920" y="1748901"/>
            <a:ext cx="7886478" cy="4093428"/>
          </a:xfrm>
          <a:prstGeom prst="rect">
            <a:avLst/>
          </a:prstGeom>
          <a:noFill/>
        </p:spPr>
        <p:txBody>
          <a:bodyPr wrap="square" rtlCol="0">
            <a:spAutoFit/>
          </a:bodyPr>
          <a:lstStyle/>
          <a:p>
            <a:pPr marL="285750" indent="-285750">
              <a:buFont typeface="Arial" panose="020B0604020202020204" pitchFamily="34" charset="0"/>
              <a:buChar char="•"/>
            </a:pPr>
            <a:r>
              <a:rPr lang="nl-NL" sz="2000" dirty="0">
                <a:solidFill>
                  <a:srgbClr val="000022"/>
                </a:solidFill>
              </a:rPr>
              <a:t>Eerst wordt klein gedeelte van het video- of audio-bestand gedownload en in het geheugen geplaatst. Dit noemen we </a:t>
            </a:r>
            <a:r>
              <a:rPr lang="nl-NL" sz="2000" b="1" i="1" dirty="0">
                <a:solidFill>
                  <a:srgbClr val="000022"/>
                </a:solidFill>
              </a:rPr>
              <a:t>bufferen</a:t>
            </a:r>
            <a:r>
              <a:rPr lang="nl-NL" sz="2000" dirty="0">
                <a:solidFill>
                  <a:srgbClr val="000022"/>
                </a:solidFill>
              </a:rPr>
              <a:t>.</a:t>
            </a:r>
            <a:br>
              <a:rPr lang="nl-NL" sz="2000" dirty="0">
                <a:solidFill>
                  <a:srgbClr val="000022"/>
                </a:solidFill>
              </a:rPr>
            </a:br>
            <a:r>
              <a:rPr lang="nl-NL" sz="2000" dirty="0">
                <a:solidFill>
                  <a:srgbClr val="000022"/>
                </a:solidFill>
              </a:rPr>
              <a:t/>
            </a:r>
            <a:br>
              <a:rPr lang="nl-NL" sz="2000" dirty="0">
                <a:solidFill>
                  <a:srgbClr val="000022"/>
                </a:solidFill>
              </a:rPr>
            </a:br>
            <a:endParaRPr lang="nl-NL" sz="2000" dirty="0">
              <a:solidFill>
                <a:srgbClr val="000022"/>
              </a:solidFill>
            </a:endParaRPr>
          </a:p>
          <a:p>
            <a:pPr marL="285750" indent="-285750">
              <a:buFont typeface="Arial" panose="020B0604020202020204" pitchFamily="34" charset="0"/>
              <a:buChar char="•"/>
            </a:pPr>
            <a:r>
              <a:rPr lang="nl-NL" sz="2000" dirty="0">
                <a:solidFill>
                  <a:srgbClr val="000022"/>
                </a:solidFill>
              </a:rPr>
              <a:t>Als voldoende data gebufferd is, begint het programma het bestand af te spelen.</a:t>
            </a:r>
            <a:br>
              <a:rPr lang="nl-NL" sz="2000" dirty="0">
                <a:solidFill>
                  <a:srgbClr val="000022"/>
                </a:solidFill>
              </a:rPr>
            </a:br>
            <a:r>
              <a:rPr lang="nl-NL" sz="2000" dirty="0">
                <a:solidFill>
                  <a:srgbClr val="000022"/>
                </a:solidFill>
              </a:rPr>
              <a:t/>
            </a:r>
            <a:br>
              <a:rPr lang="nl-NL" sz="2000" dirty="0">
                <a:solidFill>
                  <a:srgbClr val="000022"/>
                </a:solidFill>
              </a:rPr>
            </a:br>
            <a:endParaRPr lang="nl-NL" sz="2000" dirty="0">
              <a:solidFill>
                <a:srgbClr val="000022"/>
              </a:solidFill>
            </a:endParaRPr>
          </a:p>
          <a:p>
            <a:pPr marL="285750" indent="-285750">
              <a:buFont typeface="Arial" panose="020B0604020202020204" pitchFamily="34" charset="0"/>
              <a:buChar char="•"/>
            </a:pPr>
            <a:r>
              <a:rPr lang="nl-NL" sz="2000" dirty="0">
                <a:solidFill>
                  <a:srgbClr val="000022"/>
                </a:solidFill>
              </a:rPr>
              <a:t>Tijdens het kijken of luisteren, gaat het downloaden door en wordt de data in gecomprimeerde vorm als een continue stroom doorgestuurd.</a:t>
            </a:r>
            <a:br>
              <a:rPr lang="nl-NL" sz="2000" dirty="0">
                <a:solidFill>
                  <a:srgbClr val="000022"/>
                </a:solidFill>
              </a:rPr>
            </a:br>
            <a:r>
              <a:rPr lang="nl-NL" sz="2000" dirty="0">
                <a:solidFill>
                  <a:srgbClr val="000022"/>
                </a:solidFill>
              </a:rPr>
              <a:t/>
            </a:r>
            <a:br>
              <a:rPr lang="nl-NL" sz="2000" dirty="0">
                <a:solidFill>
                  <a:srgbClr val="000022"/>
                </a:solidFill>
              </a:rPr>
            </a:br>
            <a:endParaRPr lang="nl-NL" sz="2000" dirty="0">
              <a:solidFill>
                <a:srgbClr val="000022"/>
              </a:solidFill>
            </a:endParaRPr>
          </a:p>
          <a:p>
            <a:pPr marL="285750" indent="-285750">
              <a:buFont typeface="Arial" panose="020B0604020202020204" pitchFamily="34" charset="0"/>
              <a:buChar char="•"/>
            </a:pPr>
            <a:r>
              <a:rPr lang="nl-NL" sz="2000" dirty="0">
                <a:solidFill>
                  <a:srgbClr val="000022"/>
                </a:solidFill>
              </a:rPr>
              <a:t>Aan het eind van de stroom wordt het geheugen weer leeggemaakt.</a:t>
            </a:r>
          </a:p>
        </p:txBody>
      </p:sp>
    </p:spTree>
    <p:extLst>
      <p:ext uri="{BB962C8B-B14F-4D97-AF65-F5344CB8AC3E}">
        <p14:creationId xmlns:p14="http://schemas.microsoft.com/office/powerpoint/2010/main" val="1419623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kstvak 6"/>
          <p:cNvSpPr txBox="1"/>
          <p:nvPr/>
        </p:nvSpPr>
        <p:spPr>
          <a:xfrm>
            <a:off x="502920" y="1726449"/>
            <a:ext cx="7691983" cy="4154984"/>
          </a:xfrm>
          <a:prstGeom prst="rect">
            <a:avLst/>
          </a:prstGeom>
          <a:noFill/>
        </p:spPr>
        <p:txBody>
          <a:bodyPr wrap="square" rtlCol="0">
            <a:spAutoFit/>
          </a:bodyPr>
          <a:lstStyle/>
          <a:p>
            <a:endParaRPr lang="nl-NL" sz="2400" dirty="0">
              <a:solidFill>
                <a:srgbClr val="003550"/>
              </a:solidFill>
            </a:endParaRPr>
          </a:p>
          <a:p>
            <a:pPr marL="285750" indent="-285750">
              <a:buFont typeface="Arial" panose="020B0604020202020204" pitchFamily="34" charset="0"/>
              <a:buChar char="•"/>
            </a:pPr>
            <a:r>
              <a:rPr lang="nl-NL" sz="2400" b="1" dirty="0">
                <a:solidFill>
                  <a:srgbClr val="D91922"/>
                </a:solidFill>
                <a:effectLst>
                  <a:outerShdw blurRad="38100" dist="38100" dir="2700000" algn="tl">
                    <a:srgbClr val="000000">
                      <a:alpha val="43137"/>
                    </a:srgbClr>
                  </a:outerShdw>
                </a:effectLst>
              </a:rPr>
              <a:t>Online streaming:</a:t>
            </a:r>
            <a:br>
              <a:rPr lang="nl-NL" sz="2400" b="1" dirty="0">
                <a:solidFill>
                  <a:srgbClr val="D91922"/>
                </a:solidFill>
                <a:effectLst>
                  <a:outerShdw blurRad="38100" dist="38100" dir="2700000" algn="tl">
                    <a:srgbClr val="000000">
                      <a:alpha val="43137"/>
                    </a:srgbClr>
                  </a:outerShdw>
                </a:effectLst>
              </a:rPr>
            </a:br>
            <a:r>
              <a:rPr lang="nl-NL" sz="2400" dirty="0">
                <a:solidFill>
                  <a:srgbClr val="000022"/>
                </a:solidFill>
              </a:rPr>
              <a:t>Luisteren/kijken thuis of onderweg naar muziek/video, </a:t>
            </a:r>
            <a:br>
              <a:rPr lang="nl-NL" sz="2400" dirty="0">
                <a:solidFill>
                  <a:srgbClr val="000022"/>
                </a:solidFill>
              </a:rPr>
            </a:br>
            <a:r>
              <a:rPr lang="nl-NL" sz="2400" dirty="0">
                <a:solidFill>
                  <a:srgbClr val="000022"/>
                </a:solidFill>
              </a:rPr>
              <a:t>die ergens op internet staat. </a:t>
            </a:r>
            <a:br>
              <a:rPr lang="nl-NL" sz="2400" dirty="0">
                <a:solidFill>
                  <a:srgbClr val="000022"/>
                </a:solidFill>
              </a:rPr>
            </a:br>
            <a:r>
              <a:rPr lang="nl-NL" sz="2400" dirty="0">
                <a:solidFill>
                  <a:srgbClr val="000022"/>
                </a:solidFill>
              </a:rPr>
              <a:t>App op smartphone via het 3g/4g netwerk. (kosten!)</a:t>
            </a:r>
            <a:br>
              <a:rPr lang="nl-NL" sz="2400" dirty="0">
                <a:solidFill>
                  <a:srgbClr val="000022"/>
                </a:solidFill>
              </a:rPr>
            </a:br>
            <a:endParaRPr lang="nl-NL" sz="2400" dirty="0">
              <a:solidFill>
                <a:srgbClr val="000022"/>
              </a:solidFill>
            </a:endParaRPr>
          </a:p>
          <a:p>
            <a:pPr marL="285750" indent="-285750">
              <a:buFont typeface="Arial" panose="020B0604020202020204" pitchFamily="34" charset="0"/>
              <a:buChar char="•"/>
            </a:pPr>
            <a:r>
              <a:rPr lang="nl-NL" sz="2400" b="1" dirty="0">
                <a:solidFill>
                  <a:srgbClr val="C00000"/>
                </a:solidFill>
                <a:effectLst>
                  <a:outerShdw blurRad="38100" dist="38100" dir="2700000" algn="tl">
                    <a:srgbClr val="000000">
                      <a:alpha val="43137"/>
                    </a:srgbClr>
                  </a:outerShdw>
                </a:effectLst>
              </a:rPr>
              <a:t>Streamen binnen het thuisnetwerk:</a:t>
            </a:r>
            <a:br>
              <a:rPr lang="nl-NL" sz="2400" b="1" dirty="0">
                <a:solidFill>
                  <a:srgbClr val="C00000"/>
                </a:solidFill>
                <a:effectLst>
                  <a:outerShdw blurRad="38100" dist="38100" dir="2700000" algn="tl">
                    <a:srgbClr val="000000">
                      <a:alpha val="43137"/>
                    </a:srgbClr>
                  </a:outerShdw>
                </a:effectLst>
              </a:rPr>
            </a:br>
            <a:r>
              <a:rPr lang="nl-NL" sz="2400" dirty="0">
                <a:solidFill>
                  <a:srgbClr val="000022"/>
                </a:solidFill>
              </a:rPr>
              <a:t>Luisteren/kijken thuis met een (app) mediaplayer naar muziek/video, die ergens binnen je netwerk is opgeslagen. Bekabeld (NAS, HD), met WiFi of Bluetooth. (geen extra kosten!) Of voor Apple, Airplay</a:t>
            </a:r>
            <a:endParaRPr lang="nl-NL" sz="2400" dirty="0">
              <a:solidFill>
                <a:srgbClr val="000022"/>
              </a:solidFill>
              <a:effectLst>
                <a:outerShdw blurRad="38100" dist="38100" dir="2700000" algn="tl">
                  <a:srgbClr val="000000">
                    <a:alpha val="43137"/>
                  </a:srgbClr>
                </a:outerShdw>
              </a:effectLst>
            </a:endParaRPr>
          </a:p>
        </p:txBody>
      </p:sp>
      <p:sp>
        <p:nvSpPr>
          <p:cNvPr id="5" name="Tekstvak 4"/>
          <p:cNvSpPr txBox="1"/>
          <p:nvPr/>
        </p:nvSpPr>
        <p:spPr>
          <a:xfrm>
            <a:off x="502920" y="959143"/>
            <a:ext cx="8012430" cy="584775"/>
          </a:xfrm>
          <a:prstGeom prst="rect">
            <a:avLst/>
          </a:prstGeom>
          <a:noFill/>
        </p:spPr>
        <p:txBody>
          <a:bodyPr wrap="square" rtlCol="0">
            <a:spAutoFit/>
          </a:bodyPr>
          <a:lstStyle/>
          <a:p>
            <a:pPr lvl="0"/>
            <a:r>
              <a:rPr lang="nl-NL" sz="3200" b="1" dirty="0">
                <a:solidFill>
                  <a:srgbClr val="002060">
                    <a:lumMod val="90000"/>
                    <a:lumOff val="10000"/>
                  </a:srgbClr>
                </a:solidFill>
                <a:effectLst>
                  <a:outerShdw blurRad="38100" dist="38100" dir="2700000" algn="tl">
                    <a:srgbClr val="000000">
                      <a:alpha val="43137"/>
                    </a:srgbClr>
                  </a:outerShdw>
                </a:effectLst>
              </a:rPr>
              <a:t>Twee veel gebruikte manieren:</a:t>
            </a:r>
          </a:p>
        </p:txBody>
      </p:sp>
      <p:pic>
        <p:nvPicPr>
          <p:cNvPr id="6" name="Afbeelding 5"/>
          <p:cNvPicPr>
            <a:picLocks noChangeAspect="1"/>
          </p:cNvPicPr>
          <p:nvPr/>
        </p:nvPicPr>
        <p:blipFill rotWithShape="1">
          <a:blip r:embed="rId3" cstate="print">
            <a:extLst>
              <a:ext uri="{28A0092B-C50C-407E-A947-70E740481C1C}">
                <a14:useLocalDpi xmlns:a14="http://schemas.microsoft.com/office/drawing/2010/main" val="0"/>
              </a:ext>
            </a:extLst>
          </a:blip>
          <a:srcRect l="10805" t="2606" r="10095" b="1521"/>
          <a:stretch/>
        </p:blipFill>
        <p:spPr>
          <a:xfrm>
            <a:off x="6457950" y="1107304"/>
            <a:ext cx="1810512" cy="1238289"/>
          </a:xfrm>
          <a:prstGeom prst="rect">
            <a:avLst/>
          </a:prstGeom>
        </p:spPr>
      </p:pic>
    </p:spTree>
    <p:extLst>
      <p:ext uri="{BB962C8B-B14F-4D97-AF65-F5344CB8AC3E}">
        <p14:creationId xmlns:p14="http://schemas.microsoft.com/office/powerpoint/2010/main" val="238120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 calcmode="lin" valueType="num">
                                      <p:cBhvr additive="base">
                                        <p:cTn id="7" dur="20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 calcmode="lin" valueType="num">
                                      <p:cBhvr additive="base">
                                        <p:cTn id="13" dur="20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el 1"/>
          <p:cNvSpPr txBox="1">
            <a:spLocks/>
          </p:cNvSpPr>
          <p:nvPr/>
        </p:nvSpPr>
        <p:spPr>
          <a:xfrm>
            <a:off x="1031883" y="641680"/>
            <a:ext cx="4042410" cy="61595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b="1" kern="1200">
                <a:solidFill>
                  <a:schemeClr val="tx2"/>
                </a:solidFill>
                <a:latin typeface="Cambria" panose="02040503050406030204" pitchFamily="18" charset="0"/>
                <a:ea typeface="+mj-ea"/>
                <a:cs typeface="+mj-cs"/>
              </a:defRPr>
            </a:lvl1pPr>
          </a:lstStyle>
          <a:p>
            <a:r>
              <a:rPr lang="nl-NL" sz="3200" dirty="0">
                <a:solidFill>
                  <a:schemeClr val="tx1">
                    <a:lumMod val="90000"/>
                    <a:lumOff val="10000"/>
                  </a:schemeClr>
                </a:solidFill>
                <a:effectLst>
                  <a:outerShdw blurRad="38100" dist="38100" dir="2700000" algn="tl">
                    <a:srgbClr val="000000">
                      <a:alpha val="43137"/>
                    </a:srgbClr>
                  </a:outerShdw>
                </a:effectLst>
                <a:latin typeface="Calibri" panose="020F0502020204030204" pitchFamily="34" charset="0"/>
              </a:rPr>
              <a:t>Afspeelapparaten</a:t>
            </a:r>
          </a:p>
        </p:txBody>
      </p:sp>
      <p:sp>
        <p:nvSpPr>
          <p:cNvPr id="8" name="Tekstvak 7"/>
          <p:cNvSpPr txBox="1"/>
          <p:nvPr/>
        </p:nvSpPr>
        <p:spPr>
          <a:xfrm>
            <a:off x="666750" y="1420498"/>
            <a:ext cx="3838261" cy="4401205"/>
          </a:xfrm>
          <a:prstGeom prst="rect">
            <a:avLst/>
          </a:prstGeom>
          <a:noFill/>
        </p:spPr>
        <p:txBody>
          <a:bodyPr wrap="square" rtlCol="0">
            <a:spAutoFit/>
          </a:bodyPr>
          <a:lstStyle/>
          <a:p>
            <a:pPr marL="342900" indent="-342900">
              <a:buFont typeface="Arial" panose="020B0604020202020204" pitchFamily="34" charset="0"/>
              <a:buChar char="•"/>
            </a:pPr>
            <a:r>
              <a:rPr lang="nl-NL" sz="2800" dirty="0">
                <a:solidFill>
                  <a:srgbClr val="000022"/>
                </a:solidFill>
              </a:rPr>
              <a:t>Smart-tv</a:t>
            </a:r>
          </a:p>
          <a:p>
            <a:pPr marL="342900" indent="-342900">
              <a:buFont typeface="Arial" panose="020B0604020202020204" pitchFamily="34" charset="0"/>
              <a:buChar char="•"/>
            </a:pPr>
            <a:r>
              <a:rPr lang="nl-NL" sz="2800" dirty="0">
                <a:solidFill>
                  <a:srgbClr val="000022"/>
                </a:solidFill>
              </a:rPr>
              <a:t>Tablet</a:t>
            </a:r>
          </a:p>
          <a:p>
            <a:pPr marL="342900" indent="-342900">
              <a:buFont typeface="Arial" panose="020B0604020202020204" pitchFamily="34" charset="0"/>
              <a:buChar char="•"/>
            </a:pPr>
            <a:r>
              <a:rPr lang="nl-NL" sz="2800" dirty="0">
                <a:solidFill>
                  <a:srgbClr val="000022"/>
                </a:solidFill>
              </a:rPr>
              <a:t>Smartphone</a:t>
            </a:r>
          </a:p>
          <a:p>
            <a:pPr marL="342900" indent="-342900">
              <a:buFont typeface="Arial" panose="020B0604020202020204" pitchFamily="34" charset="0"/>
              <a:buChar char="•"/>
            </a:pPr>
            <a:r>
              <a:rPr lang="nl-NL" sz="2800" dirty="0">
                <a:solidFill>
                  <a:srgbClr val="000022"/>
                </a:solidFill>
              </a:rPr>
              <a:t>Media-speler</a:t>
            </a:r>
          </a:p>
          <a:p>
            <a:pPr marL="342900" indent="-342900">
              <a:buFont typeface="Arial" panose="020B0604020202020204" pitchFamily="34" charset="0"/>
              <a:buChar char="•"/>
            </a:pPr>
            <a:r>
              <a:rPr lang="nl-NL" sz="2800" dirty="0">
                <a:solidFill>
                  <a:srgbClr val="000022"/>
                </a:solidFill>
              </a:rPr>
              <a:t>Laptop</a:t>
            </a:r>
          </a:p>
          <a:p>
            <a:pPr marL="342900" indent="-342900">
              <a:buFont typeface="Arial" panose="020B0604020202020204" pitchFamily="34" charset="0"/>
              <a:buChar char="•"/>
            </a:pPr>
            <a:r>
              <a:rPr lang="nl-NL" sz="2800" dirty="0">
                <a:solidFill>
                  <a:srgbClr val="000022"/>
                </a:solidFill>
              </a:rPr>
              <a:t>Computer</a:t>
            </a:r>
          </a:p>
          <a:p>
            <a:pPr marL="342900" indent="-342900">
              <a:buFont typeface="Arial" panose="020B0604020202020204" pitchFamily="34" charset="0"/>
              <a:buChar char="•"/>
            </a:pPr>
            <a:r>
              <a:rPr lang="nl-NL" sz="2800" dirty="0">
                <a:solidFill>
                  <a:srgbClr val="000022"/>
                </a:solidFill>
              </a:rPr>
              <a:t>Game-console</a:t>
            </a:r>
          </a:p>
          <a:p>
            <a:pPr marL="342900" indent="-342900">
              <a:buFont typeface="Arial" panose="020B0604020202020204" pitchFamily="34" charset="0"/>
              <a:buChar char="•"/>
            </a:pPr>
            <a:r>
              <a:rPr lang="nl-NL" sz="2800" dirty="0">
                <a:solidFill>
                  <a:srgbClr val="000022"/>
                </a:solidFill>
              </a:rPr>
              <a:t>Settopboxen</a:t>
            </a:r>
          </a:p>
          <a:p>
            <a:pPr marL="342900" indent="-342900">
              <a:buFont typeface="Arial" panose="020B0604020202020204" pitchFamily="34" charset="0"/>
              <a:buChar char="•"/>
            </a:pPr>
            <a:r>
              <a:rPr lang="nl-NL" sz="2800" dirty="0">
                <a:solidFill>
                  <a:srgbClr val="000022"/>
                </a:solidFill>
              </a:rPr>
              <a:t>Blu-ray spelers</a:t>
            </a:r>
          </a:p>
          <a:p>
            <a:pPr marL="342900" indent="-342900">
              <a:buFont typeface="Arial" panose="020B0604020202020204" pitchFamily="34" charset="0"/>
              <a:buChar char="•"/>
            </a:pPr>
            <a:r>
              <a:rPr lang="nl-NL" sz="2800" dirty="0">
                <a:solidFill>
                  <a:srgbClr val="000022"/>
                </a:solidFill>
              </a:rPr>
              <a:t>….</a:t>
            </a:r>
          </a:p>
        </p:txBody>
      </p:sp>
      <p:grpSp>
        <p:nvGrpSpPr>
          <p:cNvPr id="11" name="Groep 10"/>
          <p:cNvGrpSpPr/>
          <p:nvPr/>
        </p:nvGrpSpPr>
        <p:grpSpPr>
          <a:xfrm>
            <a:off x="3456432" y="2651865"/>
            <a:ext cx="4965928" cy="3169838"/>
            <a:chOff x="710213" y="2716897"/>
            <a:chExt cx="6960094" cy="3417306"/>
          </a:xfrm>
        </p:grpSpPr>
        <p:pic>
          <p:nvPicPr>
            <p:cNvPr id="9" name="Afbeelding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5807" y="2716897"/>
              <a:ext cx="5524500" cy="3324225"/>
            </a:xfrm>
            <a:prstGeom prst="rect">
              <a:avLst/>
            </a:prstGeom>
          </p:spPr>
        </p:pic>
        <p:pic>
          <p:nvPicPr>
            <p:cNvPr id="10" name="Afbeelding 9"/>
            <p:cNvPicPr>
              <a:picLocks noChangeAspect="1"/>
            </p:cNvPicPr>
            <p:nvPr/>
          </p:nvPicPr>
          <p:blipFill rotWithShape="1">
            <a:blip r:embed="rId4" cstate="print">
              <a:extLst>
                <a:ext uri="{28A0092B-C50C-407E-A947-70E740481C1C}">
                  <a14:useLocalDpi xmlns:a14="http://schemas.microsoft.com/office/drawing/2010/main" val="0"/>
                </a:ext>
              </a:extLst>
            </a:blip>
            <a:srcRect l="3106" t="3282" r="2622" b="28133"/>
            <a:stretch/>
          </p:blipFill>
          <p:spPr>
            <a:xfrm>
              <a:off x="710213" y="5162688"/>
              <a:ext cx="2450238" cy="971515"/>
            </a:xfrm>
            <a:prstGeom prst="rect">
              <a:avLst/>
            </a:prstGeom>
          </p:spPr>
        </p:pic>
      </p:grpSp>
    </p:spTree>
    <p:extLst>
      <p:ext uri="{BB962C8B-B14F-4D97-AF65-F5344CB8AC3E}">
        <p14:creationId xmlns:p14="http://schemas.microsoft.com/office/powerpoint/2010/main" val="2278507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0" fill="hold"/>
                                        <p:tgtEl>
                                          <p:spTgt spid="8"/>
                                        </p:tgtEl>
                                        <p:attrNameLst>
                                          <p:attrName>ppt_x</p:attrName>
                                        </p:attrNameLst>
                                      </p:cBhvr>
                                      <p:tavLst>
                                        <p:tav tm="0">
                                          <p:val>
                                            <p:strVal val="#ppt_x"/>
                                          </p:val>
                                        </p:tav>
                                        <p:tav tm="100000">
                                          <p:val>
                                            <p:strVal val="#ppt_x"/>
                                          </p:val>
                                        </p:tav>
                                      </p:tavLst>
                                    </p:anim>
                                    <p:anim calcmode="lin" valueType="num">
                                      <p:cBhvr additive="base">
                                        <p:cTn id="8" dur="2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el 1"/>
          <p:cNvSpPr txBox="1">
            <a:spLocks/>
          </p:cNvSpPr>
          <p:nvPr/>
        </p:nvSpPr>
        <p:spPr>
          <a:xfrm>
            <a:off x="502920" y="766667"/>
            <a:ext cx="7810500" cy="61595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b="1" kern="1200">
                <a:solidFill>
                  <a:schemeClr val="tx2"/>
                </a:solidFill>
                <a:latin typeface="Cambria" panose="02040503050406030204" pitchFamily="18" charset="0"/>
                <a:ea typeface="+mj-ea"/>
                <a:cs typeface="+mj-cs"/>
              </a:defRPr>
            </a:lvl1pPr>
          </a:lstStyle>
          <a:p>
            <a:r>
              <a:rPr lang="nl-NL" sz="3200" dirty="0">
                <a:solidFill>
                  <a:schemeClr val="tx1">
                    <a:lumMod val="90000"/>
                    <a:lumOff val="10000"/>
                  </a:schemeClr>
                </a:solidFill>
                <a:effectLst>
                  <a:outerShdw blurRad="38100" dist="38100" dir="2700000" algn="tl">
                    <a:srgbClr val="000000">
                      <a:alpha val="43137"/>
                    </a:srgbClr>
                  </a:outerShdw>
                </a:effectLst>
                <a:latin typeface="Calibri" panose="020F0502020204030204" pitchFamily="34" charset="0"/>
              </a:rPr>
              <a:t>Afspeelapparaten: eisen</a:t>
            </a:r>
          </a:p>
        </p:txBody>
      </p:sp>
      <p:sp>
        <p:nvSpPr>
          <p:cNvPr id="6" name="Tekstvak 5"/>
          <p:cNvSpPr txBox="1"/>
          <p:nvPr/>
        </p:nvSpPr>
        <p:spPr>
          <a:xfrm>
            <a:off x="502920" y="1725738"/>
            <a:ext cx="7888327" cy="3785652"/>
          </a:xfrm>
          <a:prstGeom prst="rect">
            <a:avLst/>
          </a:prstGeom>
          <a:noFill/>
        </p:spPr>
        <p:txBody>
          <a:bodyPr wrap="square" rtlCol="0">
            <a:spAutoFit/>
          </a:bodyPr>
          <a:lstStyle/>
          <a:p>
            <a:pPr marL="285750" indent="-285750">
              <a:buFont typeface="Arial" panose="020B0604020202020204" pitchFamily="34" charset="0"/>
              <a:buChar char="•"/>
            </a:pPr>
            <a:r>
              <a:rPr lang="nl-NL" sz="2000" dirty="0">
                <a:solidFill>
                  <a:srgbClr val="000022"/>
                </a:solidFill>
              </a:rPr>
              <a:t>Smart-tv (netwerk-aansluiting) </a:t>
            </a:r>
            <a:br>
              <a:rPr lang="nl-NL" sz="2000" dirty="0">
                <a:solidFill>
                  <a:srgbClr val="000022"/>
                </a:solidFill>
              </a:rPr>
            </a:br>
            <a:r>
              <a:rPr lang="nl-NL" sz="2000" dirty="0">
                <a:solidFill>
                  <a:srgbClr val="000022"/>
                </a:solidFill>
              </a:rPr>
              <a:t>Aanbod diensten, afhankelijk van fabrikant</a:t>
            </a:r>
            <a:br>
              <a:rPr lang="nl-NL" sz="2000" dirty="0">
                <a:solidFill>
                  <a:srgbClr val="000022"/>
                </a:solidFill>
              </a:rPr>
            </a:br>
            <a:endParaRPr lang="nl-NL" sz="2000" dirty="0">
              <a:solidFill>
                <a:srgbClr val="000022"/>
              </a:solidFill>
            </a:endParaRPr>
          </a:p>
          <a:p>
            <a:pPr marL="285750" indent="-285750">
              <a:buFont typeface="Arial" panose="020B0604020202020204" pitchFamily="34" charset="0"/>
              <a:buChar char="•"/>
            </a:pPr>
            <a:r>
              <a:rPr lang="nl-NL" sz="2000" dirty="0">
                <a:solidFill>
                  <a:srgbClr val="000022"/>
                </a:solidFill>
              </a:rPr>
              <a:t>Geen smart tv? </a:t>
            </a:r>
            <a:br>
              <a:rPr lang="nl-NL" sz="2000" dirty="0">
                <a:solidFill>
                  <a:srgbClr val="000022"/>
                </a:solidFill>
              </a:rPr>
            </a:br>
            <a:r>
              <a:rPr lang="nl-NL" sz="2000" dirty="0">
                <a:solidFill>
                  <a:srgbClr val="000022"/>
                </a:solidFill>
              </a:rPr>
              <a:t>Via mediaspeler of set-topbox (Horizon)</a:t>
            </a:r>
            <a:br>
              <a:rPr lang="nl-NL" sz="2000" dirty="0">
                <a:solidFill>
                  <a:srgbClr val="000022"/>
                </a:solidFill>
              </a:rPr>
            </a:br>
            <a:r>
              <a:rPr lang="nl-NL" sz="2000" dirty="0">
                <a:solidFill>
                  <a:srgbClr val="000022"/>
                </a:solidFill>
              </a:rPr>
              <a:t>(of met Blu-ray-speler, game-console of chromecast.)</a:t>
            </a:r>
            <a:br>
              <a:rPr lang="nl-NL" sz="2000" dirty="0">
                <a:solidFill>
                  <a:srgbClr val="000022"/>
                </a:solidFill>
              </a:rPr>
            </a:br>
            <a:endParaRPr lang="nl-NL" sz="2000" dirty="0">
              <a:solidFill>
                <a:srgbClr val="000022"/>
              </a:solidFill>
            </a:endParaRPr>
          </a:p>
          <a:p>
            <a:pPr marL="285750" indent="-285750">
              <a:buFont typeface="Arial" panose="020B0604020202020204" pitchFamily="34" charset="0"/>
              <a:buChar char="•"/>
            </a:pPr>
            <a:r>
              <a:rPr lang="nl-NL" sz="2000" dirty="0">
                <a:solidFill>
                  <a:srgbClr val="000022"/>
                </a:solidFill>
              </a:rPr>
              <a:t>Pc's en laptops via webapplicatie of desktop-app</a:t>
            </a:r>
            <a:br>
              <a:rPr lang="nl-NL" sz="2000" dirty="0">
                <a:solidFill>
                  <a:srgbClr val="000022"/>
                </a:solidFill>
              </a:rPr>
            </a:br>
            <a:endParaRPr lang="nl-NL" sz="2000" dirty="0">
              <a:solidFill>
                <a:srgbClr val="000022"/>
              </a:solidFill>
            </a:endParaRPr>
          </a:p>
          <a:p>
            <a:pPr marL="285750" indent="-285750">
              <a:buFont typeface="Arial" panose="020B0604020202020204" pitchFamily="34" charset="0"/>
              <a:buChar char="•"/>
            </a:pPr>
            <a:r>
              <a:rPr lang="nl-NL" sz="2000" dirty="0">
                <a:solidFill>
                  <a:srgbClr val="000022"/>
                </a:solidFill>
              </a:rPr>
              <a:t>Apps voor Tablets en Smartphones (te vinden in de play-stores.)</a:t>
            </a:r>
            <a:br>
              <a:rPr lang="nl-NL" sz="2000" dirty="0">
                <a:solidFill>
                  <a:srgbClr val="000022"/>
                </a:solidFill>
              </a:rPr>
            </a:br>
            <a:endParaRPr lang="nl-NL" sz="2000" dirty="0">
              <a:solidFill>
                <a:srgbClr val="000022"/>
              </a:solidFill>
            </a:endParaRPr>
          </a:p>
          <a:p>
            <a:pPr marL="285750" indent="-285750">
              <a:buFont typeface="Arial" panose="020B0604020202020204" pitchFamily="34" charset="0"/>
              <a:buChar char="•"/>
            </a:pPr>
            <a:r>
              <a:rPr lang="nl-NL" sz="2000" dirty="0">
                <a:solidFill>
                  <a:srgbClr val="000022"/>
                </a:solidFill>
              </a:rPr>
              <a:t>Apparaten moeten met elkaar kunnen communiceren. (dlna en UPnP)</a:t>
            </a:r>
          </a:p>
        </p:txBody>
      </p:sp>
      <p:pic>
        <p:nvPicPr>
          <p:cNvPr id="7" name="Afbeelding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72740" y="1325655"/>
            <a:ext cx="2818508" cy="1803845"/>
          </a:xfrm>
          <a:prstGeom prst="rect">
            <a:avLst/>
          </a:prstGeom>
        </p:spPr>
      </p:pic>
      <p:pic>
        <p:nvPicPr>
          <p:cNvPr id="2050" name="Picture 2" descr="http://cdn.minoc.com/zd_images/2012/22/fwd_dlna_logo01.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868" t="34952" b="33359"/>
          <a:stretch/>
        </p:blipFill>
        <p:spPr bwMode="auto">
          <a:xfrm>
            <a:off x="5323785" y="5707696"/>
            <a:ext cx="1424033" cy="4793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5084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1000"/>
                                        <p:tgtEl>
                                          <p:spTgt spid="6">
                                            <p:txEl>
                                              <p:pRg st="1" end="1"/>
                                            </p:txEl>
                                          </p:spTgt>
                                        </p:tgtEl>
                                      </p:cBhvr>
                                    </p:animEffect>
                                    <p:anim calcmode="lin" valueType="num">
                                      <p:cBhvr>
                                        <p:cTn id="18"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1000"/>
                                        <p:tgtEl>
                                          <p:spTgt spid="6">
                                            <p:txEl>
                                              <p:pRg st="2" end="2"/>
                                            </p:txEl>
                                          </p:spTgt>
                                        </p:tgtEl>
                                      </p:cBhvr>
                                    </p:animEffect>
                                    <p:anim calcmode="lin" valueType="num">
                                      <p:cBhvr>
                                        <p:cTn id="25"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Effect transition="in" filter="fade">
                                      <p:cBhvr>
                                        <p:cTn id="31" dur="1000"/>
                                        <p:tgtEl>
                                          <p:spTgt spid="6">
                                            <p:txEl>
                                              <p:pRg st="3" end="3"/>
                                            </p:txEl>
                                          </p:spTgt>
                                        </p:tgtEl>
                                      </p:cBhvr>
                                    </p:animEffect>
                                    <p:anim calcmode="lin" valueType="num">
                                      <p:cBhvr>
                                        <p:cTn id="32"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6">
                                            <p:txEl>
                                              <p:pRg st="4" end="4"/>
                                            </p:txEl>
                                          </p:spTgt>
                                        </p:tgtEl>
                                        <p:attrNameLst>
                                          <p:attrName>style.visibility</p:attrName>
                                        </p:attrNameLst>
                                      </p:cBhvr>
                                      <p:to>
                                        <p:strVal val="visible"/>
                                      </p:to>
                                    </p:set>
                                    <p:animEffect transition="in" filter="fade">
                                      <p:cBhvr>
                                        <p:cTn id="38" dur="1000"/>
                                        <p:tgtEl>
                                          <p:spTgt spid="6">
                                            <p:txEl>
                                              <p:pRg st="4" end="4"/>
                                            </p:txEl>
                                          </p:spTgt>
                                        </p:tgtEl>
                                      </p:cBhvr>
                                    </p:animEffect>
                                    <p:anim calcmode="lin" valueType="num">
                                      <p:cBhvr>
                                        <p:cTn id="39"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40"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par>
                          <p:cTn id="41" fill="hold">
                            <p:stCondLst>
                              <p:cond delay="1000"/>
                            </p:stCondLst>
                            <p:childTnLst>
                              <p:par>
                                <p:cTn id="42" presetID="42" presetClass="entr" presetSubtype="0" fill="hold" nodeType="afterEffect">
                                  <p:stCondLst>
                                    <p:cond delay="0"/>
                                  </p:stCondLst>
                                  <p:childTnLst>
                                    <p:set>
                                      <p:cBhvr>
                                        <p:cTn id="43" dur="1" fill="hold">
                                          <p:stCondLst>
                                            <p:cond delay="0"/>
                                          </p:stCondLst>
                                        </p:cTn>
                                        <p:tgtEl>
                                          <p:spTgt spid="2050"/>
                                        </p:tgtEl>
                                        <p:attrNameLst>
                                          <p:attrName>style.visibility</p:attrName>
                                        </p:attrNameLst>
                                      </p:cBhvr>
                                      <p:to>
                                        <p:strVal val="visible"/>
                                      </p:to>
                                    </p:set>
                                    <p:animEffect transition="in" filter="fade">
                                      <p:cBhvr>
                                        <p:cTn id="44" dur="1000"/>
                                        <p:tgtEl>
                                          <p:spTgt spid="2050"/>
                                        </p:tgtEl>
                                      </p:cBhvr>
                                    </p:animEffect>
                                    <p:anim calcmode="lin" valueType="num">
                                      <p:cBhvr>
                                        <p:cTn id="45" dur="1000" fill="hold"/>
                                        <p:tgtEl>
                                          <p:spTgt spid="2050"/>
                                        </p:tgtEl>
                                        <p:attrNameLst>
                                          <p:attrName>ppt_x</p:attrName>
                                        </p:attrNameLst>
                                      </p:cBhvr>
                                      <p:tavLst>
                                        <p:tav tm="0">
                                          <p:val>
                                            <p:strVal val="#ppt_x"/>
                                          </p:val>
                                        </p:tav>
                                        <p:tav tm="100000">
                                          <p:val>
                                            <p:strVal val="#ppt_x"/>
                                          </p:val>
                                        </p:tav>
                                      </p:tavLst>
                                    </p:anim>
                                    <p:anim calcmode="lin" valueType="num">
                                      <p:cBhvr>
                                        <p:cTn id="46"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el 1"/>
          <p:cNvSpPr txBox="1">
            <a:spLocks/>
          </p:cNvSpPr>
          <p:nvPr/>
        </p:nvSpPr>
        <p:spPr>
          <a:xfrm>
            <a:off x="502920" y="677192"/>
            <a:ext cx="7810500" cy="61595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b="1" kern="1200">
                <a:solidFill>
                  <a:schemeClr val="tx2"/>
                </a:solidFill>
                <a:latin typeface="Cambria" panose="02040503050406030204" pitchFamily="18" charset="0"/>
                <a:ea typeface="+mj-ea"/>
                <a:cs typeface="+mj-cs"/>
              </a:defRPr>
            </a:lvl1pPr>
          </a:lstStyle>
          <a:p>
            <a:r>
              <a:rPr lang="nl-NL" sz="3200" dirty="0">
                <a:solidFill>
                  <a:schemeClr val="tx1">
                    <a:lumMod val="90000"/>
                    <a:lumOff val="10000"/>
                  </a:schemeClr>
                </a:solidFill>
                <a:effectLst>
                  <a:outerShdw blurRad="38100" dist="38100" dir="2700000" algn="tl">
                    <a:srgbClr val="000000">
                      <a:alpha val="43137"/>
                    </a:srgbClr>
                  </a:outerShdw>
                </a:effectLst>
                <a:latin typeface="Calibri" panose="020F0502020204030204" pitchFamily="34" charset="0"/>
              </a:rPr>
              <a:t>Welke Streaming-diensten?</a:t>
            </a:r>
          </a:p>
        </p:txBody>
      </p:sp>
      <p:sp>
        <p:nvSpPr>
          <p:cNvPr id="6" name="Tekstvak 5"/>
          <p:cNvSpPr txBox="1"/>
          <p:nvPr/>
        </p:nvSpPr>
        <p:spPr>
          <a:xfrm>
            <a:off x="545144" y="1681911"/>
            <a:ext cx="8053711" cy="4401205"/>
          </a:xfrm>
          <a:prstGeom prst="rect">
            <a:avLst/>
          </a:prstGeom>
          <a:noFill/>
        </p:spPr>
        <p:txBody>
          <a:bodyPr wrap="square" rtlCol="0">
            <a:spAutoFit/>
          </a:bodyPr>
          <a:lstStyle/>
          <a:p>
            <a:pPr marL="285750" indent="-285750">
              <a:buFont typeface="Arial" panose="020B0604020202020204" pitchFamily="34" charset="0"/>
              <a:buChar char="•"/>
            </a:pPr>
            <a:r>
              <a:rPr lang="nl-NL" sz="2000" b="1" dirty="0">
                <a:solidFill>
                  <a:srgbClr val="000022"/>
                </a:solidFill>
              </a:rPr>
              <a:t>Muziek</a:t>
            </a:r>
            <a:r>
              <a:rPr lang="nl-NL" sz="2000" dirty="0">
                <a:solidFill>
                  <a:srgbClr val="000022"/>
                </a:solidFill>
              </a:rPr>
              <a:t>	= Spotify, Deezer, SoundCloud, Juke, Tidal, Qobuz, …..  </a:t>
            </a:r>
            <a:br>
              <a:rPr lang="nl-NL" sz="2000" dirty="0">
                <a:solidFill>
                  <a:srgbClr val="000022"/>
                </a:solidFill>
              </a:rPr>
            </a:br>
            <a:r>
              <a:rPr lang="nl-NL" sz="2000" dirty="0">
                <a:solidFill>
                  <a:srgbClr val="000022"/>
                </a:solidFill>
              </a:rPr>
              <a:t>		= Google Play Music, Apple Music, Xbox Music (Microsoft) </a:t>
            </a:r>
            <a:br>
              <a:rPr lang="nl-NL" sz="2000" dirty="0">
                <a:solidFill>
                  <a:srgbClr val="000022"/>
                </a:solidFill>
              </a:rPr>
            </a:br>
            <a:endParaRPr lang="nl-NL" sz="2000" dirty="0">
              <a:solidFill>
                <a:srgbClr val="000022"/>
              </a:solidFill>
            </a:endParaRPr>
          </a:p>
          <a:p>
            <a:pPr marL="285750" indent="-285750">
              <a:buFont typeface="Arial" panose="020B0604020202020204" pitchFamily="34" charset="0"/>
              <a:buChar char="•"/>
            </a:pPr>
            <a:r>
              <a:rPr lang="nl-NL" sz="2000" b="1" dirty="0">
                <a:solidFill>
                  <a:srgbClr val="000022"/>
                </a:solidFill>
              </a:rPr>
              <a:t>Films/series</a:t>
            </a:r>
            <a:r>
              <a:rPr lang="nl-NL" sz="2000" dirty="0">
                <a:solidFill>
                  <a:srgbClr val="000022"/>
                </a:solidFill>
              </a:rPr>
              <a:t>	= Netflix, YouTube, Google Play, Pathé Thuis, Videoland, 		   HBO , KPN play, Vimeo, …..</a:t>
            </a:r>
            <a:br>
              <a:rPr lang="nl-NL" sz="2000" dirty="0">
                <a:solidFill>
                  <a:srgbClr val="000022"/>
                </a:solidFill>
              </a:rPr>
            </a:br>
            <a:endParaRPr lang="nl-NL" sz="2000" dirty="0">
              <a:solidFill>
                <a:srgbClr val="000022"/>
              </a:solidFill>
            </a:endParaRPr>
          </a:p>
          <a:p>
            <a:pPr marL="285750" indent="-285750">
              <a:buFont typeface="Arial" panose="020B0604020202020204" pitchFamily="34" charset="0"/>
              <a:buChar char="•"/>
            </a:pPr>
            <a:r>
              <a:rPr lang="nl-NL" sz="2000" b="1" dirty="0">
                <a:solidFill>
                  <a:srgbClr val="000022"/>
                </a:solidFill>
              </a:rPr>
              <a:t>Radio</a:t>
            </a:r>
            <a:r>
              <a:rPr lang="nl-NL" sz="2000" dirty="0">
                <a:solidFill>
                  <a:srgbClr val="000022"/>
                </a:solidFill>
              </a:rPr>
              <a:t>		= Webkanaal van radiostation, ook aparte zenders, Last.fm</a:t>
            </a:r>
            <a:br>
              <a:rPr lang="nl-NL" sz="2000" dirty="0">
                <a:solidFill>
                  <a:srgbClr val="000022"/>
                </a:solidFill>
              </a:rPr>
            </a:br>
            <a:r>
              <a:rPr lang="nl-NL" sz="2000" dirty="0">
                <a:solidFill>
                  <a:srgbClr val="000022"/>
                </a:solidFill>
              </a:rPr>
              <a:t>		= live-streams, programma terugluisteren, …..</a:t>
            </a:r>
            <a:br>
              <a:rPr lang="nl-NL" sz="2000" dirty="0">
                <a:solidFill>
                  <a:srgbClr val="000022"/>
                </a:solidFill>
              </a:rPr>
            </a:br>
            <a:r>
              <a:rPr lang="nl-NL" sz="2000" dirty="0">
                <a:solidFill>
                  <a:srgbClr val="000022"/>
                </a:solidFill>
              </a:rPr>
              <a:t>		= via provider (bv. Stingray), </a:t>
            </a:r>
            <a:br>
              <a:rPr lang="nl-NL" sz="2000" dirty="0">
                <a:solidFill>
                  <a:srgbClr val="000022"/>
                </a:solidFill>
              </a:rPr>
            </a:br>
            <a:endParaRPr lang="nl-NL" sz="2000" dirty="0">
              <a:solidFill>
                <a:srgbClr val="000022"/>
              </a:solidFill>
            </a:endParaRPr>
          </a:p>
          <a:p>
            <a:pPr marL="285750" indent="-285750">
              <a:buFont typeface="Arial" panose="020B0604020202020204" pitchFamily="34" charset="0"/>
              <a:buChar char="•"/>
            </a:pPr>
            <a:r>
              <a:rPr lang="nl-NL" sz="2000" b="1" dirty="0">
                <a:solidFill>
                  <a:srgbClr val="000022"/>
                </a:solidFill>
              </a:rPr>
              <a:t>TV / PC</a:t>
            </a:r>
            <a:r>
              <a:rPr lang="nl-NL" sz="2000" dirty="0">
                <a:solidFill>
                  <a:srgbClr val="000022"/>
                </a:solidFill>
              </a:rPr>
              <a:t>	= Webkanalen; NPO, RTL XL, SBS, Uitzending Gemist, live- 		    streams (HCC, Microsoft, ....) </a:t>
            </a:r>
            <a:br>
              <a:rPr lang="nl-NL" sz="2000" dirty="0">
                <a:solidFill>
                  <a:srgbClr val="000022"/>
                </a:solidFill>
              </a:rPr>
            </a:br>
            <a:endParaRPr lang="nl-NL" sz="2000" dirty="0">
              <a:solidFill>
                <a:srgbClr val="000022"/>
              </a:solidFill>
            </a:endParaRPr>
          </a:p>
          <a:p>
            <a:pPr marL="285750" indent="-285750">
              <a:buFont typeface="Arial" panose="020B0604020202020204" pitchFamily="34" charset="0"/>
              <a:buChar char="•"/>
            </a:pPr>
            <a:r>
              <a:rPr lang="nl-NL" sz="2000" b="1" dirty="0">
                <a:solidFill>
                  <a:srgbClr val="000022"/>
                </a:solidFill>
              </a:rPr>
              <a:t>Communicatie</a:t>
            </a:r>
            <a:r>
              <a:rPr lang="nl-NL" sz="2000" dirty="0">
                <a:solidFill>
                  <a:srgbClr val="000022"/>
                </a:solidFill>
              </a:rPr>
              <a:t> = Bijvoorbeeld skype = is ook een live-stream.</a:t>
            </a:r>
          </a:p>
        </p:txBody>
      </p:sp>
    </p:spTree>
    <p:extLst>
      <p:ext uri="{BB962C8B-B14F-4D97-AF65-F5344CB8AC3E}">
        <p14:creationId xmlns:p14="http://schemas.microsoft.com/office/powerpoint/2010/main" val="347519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el 1"/>
          <p:cNvSpPr txBox="1">
            <a:spLocks/>
          </p:cNvSpPr>
          <p:nvPr/>
        </p:nvSpPr>
        <p:spPr>
          <a:xfrm>
            <a:off x="502920" y="807167"/>
            <a:ext cx="7810500" cy="61595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b="1" kern="1200">
                <a:solidFill>
                  <a:schemeClr val="tx2"/>
                </a:solidFill>
                <a:latin typeface="Cambria" panose="02040503050406030204" pitchFamily="18" charset="0"/>
                <a:ea typeface="+mj-ea"/>
                <a:cs typeface="+mj-cs"/>
              </a:defRPr>
            </a:lvl1pPr>
          </a:lstStyle>
          <a:p>
            <a:r>
              <a:rPr lang="nl-NL" sz="3200" i="1" dirty="0">
                <a:solidFill>
                  <a:srgbClr val="00602B"/>
                </a:solidFill>
                <a:effectLst>
                  <a:outerShdw blurRad="38100" dist="38100" dir="2700000" algn="tl">
                    <a:srgbClr val="000000">
                      <a:alpha val="43137"/>
                    </a:srgbClr>
                  </a:outerShdw>
                </a:effectLst>
                <a:latin typeface="Calibri" panose="020F0502020204030204" pitchFamily="34" charset="0"/>
              </a:rPr>
              <a:t>Voordelen</a:t>
            </a:r>
            <a:r>
              <a:rPr lang="nl-NL" sz="3200" dirty="0">
                <a:solidFill>
                  <a:schemeClr val="accent1">
                    <a:lumMod val="50000"/>
                  </a:schemeClr>
                </a:solidFill>
                <a:effectLst>
                  <a:outerShdw blurRad="38100" dist="38100" dir="2700000" algn="tl">
                    <a:srgbClr val="000000">
                      <a:alpha val="43137"/>
                    </a:srgbClr>
                  </a:outerShdw>
                </a:effectLst>
                <a:latin typeface="Calibri" panose="020F0502020204030204" pitchFamily="34" charset="0"/>
              </a:rPr>
              <a:t> </a:t>
            </a:r>
            <a:r>
              <a:rPr lang="nl-NL" sz="3200" dirty="0">
                <a:solidFill>
                  <a:schemeClr val="tx1">
                    <a:lumMod val="90000"/>
                    <a:lumOff val="10000"/>
                  </a:schemeClr>
                </a:solidFill>
                <a:effectLst>
                  <a:outerShdw blurRad="38100" dist="38100" dir="2700000" algn="tl">
                    <a:srgbClr val="000000">
                      <a:alpha val="43137"/>
                    </a:srgbClr>
                  </a:outerShdw>
                </a:effectLst>
                <a:latin typeface="Calibri" panose="020F0502020204030204" pitchFamily="34" charset="0"/>
              </a:rPr>
              <a:t>streaming vs. downloaden?</a:t>
            </a:r>
          </a:p>
        </p:txBody>
      </p:sp>
      <p:sp>
        <p:nvSpPr>
          <p:cNvPr id="4" name="Tekstvak 3"/>
          <p:cNvSpPr txBox="1"/>
          <p:nvPr/>
        </p:nvSpPr>
        <p:spPr>
          <a:xfrm>
            <a:off x="648070" y="1423117"/>
            <a:ext cx="7750206" cy="4524315"/>
          </a:xfrm>
          <a:prstGeom prst="rect">
            <a:avLst/>
          </a:prstGeom>
          <a:noFill/>
        </p:spPr>
        <p:txBody>
          <a:bodyPr wrap="square" rtlCol="0">
            <a:spAutoFit/>
          </a:bodyPr>
          <a:lstStyle/>
          <a:p>
            <a:pPr marL="285750" indent="-285750">
              <a:buFont typeface="Arial" panose="020B0604020202020204" pitchFamily="34" charset="0"/>
              <a:buChar char="•"/>
            </a:pPr>
            <a:r>
              <a:rPr lang="nl-NL" sz="2400" dirty="0">
                <a:solidFill>
                  <a:srgbClr val="000022"/>
                </a:solidFill>
              </a:rPr>
              <a:t>Het kost geen opslagruimte.</a:t>
            </a:r>
            <a:br>
              <a:rPr lang="nl-NL" sz="2400" dirty="0">
                <a:solidFill>
                  <a:srgbClr val="000022"/>
                </a:solidFill>
              </a:rPr>
            </a:br>
            <a:endParaRPr lang="nl-NL" sz="2400" dirty="0">
              <a:solidFill>
                <a:srgbClr val="000022"/>
              </a:solidFill>
            </a:endParaRPr>
          </a:p>
          <a:p>
            <a:pPr marL="285750" indent="-285750">
              <a:buFont typeface="Arial" panose="020B0604020202020204" pitchFamily="34" charset="0"/>
              <a:buChar char="•"/>
            </a:pPr>
            <a:r>
              <a:rPr lang="nl-NL" sz="2400" dirty="0">
                <a:solidFill>
                  <a:srgbClr val="000022"/>
                </a:solidFill>
              </a:rPr>
              <a:t>Geen wachttijd (tot bestand binnen is)</a:t>
            </a:r>
            <a:br>
              <a:rPr lang="nl-NL" sz="2400" dirty="0">
                <a:solidFill>
                  <a:srgbClr val="000022"/>
                </a:solidFill>
              </a:rPr>
            </a:br>
            <a:endParaRPr lang="nl-NL" sz="2400" dirty="0">
              <a:solidFill>
                <a:srgbClr val="000022"/>
              </a:solidFill>
            </a:endParaRPr>
          </a:p>
          <a:p>
            <a:pPr marL="285750" indent="-285750">
              <a:buFont typeface="Arial" panose="020B0604020202020204" pitchFamily="34" charset="0"/>
              <a:buChar char="•"/>
            </a:pPr>
            <a:r>
              <a:rPr lang="nl-NL" sz="2400" dirty="0">
                <a:solidFill>
                  <a:srgbClr val="000022"/>
                </a:solidFill>
              </a:rPr>
              <a:t>Handig voor onderweg. (bv. smartphone)</a:t>
            </a:r>
            <a:br>
              <a:rPr lang="nl-NL" sz="2400" dirty="0">
                <a:solidFill>
                  <a:srgbClr val="000022"/>
                </a:solidFill>
              </a:rPr>
            </a:br>
            <a:endParaRPr lang="nl-NL" sz="2400" dirty="0">
              <a:solidFill>
                <a:srgbClr val="000022"/>
              </a:solidFill>
            </a:endParaRPr>
          </a:p>
          <a:p>
            <a:pPr marL="285750" indent="-285750">
              <a:buFont typeface="Arial" panose="020B0604020202020204" pitchFamily="34" charset="0"/>
              <a:buChar char="•"/>
            </a:pPr>
            <a:r>
              <a:rPr lang="nl-NL" sz="2400" dirty="0">
                <a:solidFill>
                  <a:srgbClr val="000022"/>
                </a:solidFill>
              </a:rPr>
              <a:t>Het is legaal. (Voor zover ….geen illegale content)</a:t>
            </a:r>
            <a:br>
              <a:rPr lang="nl-NL" sz="2400" dirty="0">
                <a:solidFill>
                  <a:srgbClr val="000022"/>
                </a:solidFill>
              </a:rPr>
            </a:br>
            <a:endParaRPr lang="nl-NL" sz="2400" dirty="0">
              <a:solidFill>
                <a:srgbClr val="000022"/>
              </a:solidFill>
            </a:endParaRPr>
          </a:p>
          <a:p>
            <a:pPr marL="285750" indent="-285750">
              <a:buFont typeface="Arial" panose="020B0604020202020204" pitchFamily="34" charset="0"/>
              <a:buChar char="•"/>
            </a:pPr>
            <a:r>
              <a:rPr lang="nl-NL" sz="2400" dirty="0">
                <a:solidFill>
                  <a:srgbClr val="000022"/>
                </a:solidFill>
              </a:rPr>
              <a:t>Je ondersteunt favoriete artiesten. (krijgen vergoeding!)</a:t>
            </a:r>
            <a:br>
              <a:rPr lang="nl-NL" sz="2400" dirty="0">
                <a:solidFill>
                  <a:srgbClr val="000022"/>
                </a:solidFill>
              </a:rPr>
            </a:br>
            <a:endParaRPr lang="nl-NL" sz="2400" dirty="0">
              <a:solidFill>
                <a:srgbClr val="000022"/>
              </a:solidFill>
            </a:endParaRPr>
          </a:p>
          <a:p>
            <a:pPr marL="285750" indent="-285750">
              <a:buFont typeface="Arial" panose="020B0604020202020204" pitchFamily="34" charset="0"/>
              <a:buChar char="•"/>
            </a:pPr>
            <a:r>
              <a:rPr lang="nl-NL" sz="2400" dirty="0">
                <a:solidFill>
                  <a:srgbClr val="000022"/>
                </a:solidFill>
              </a:rPr>
              <a:t>Gigantisch gestructureerd aanbod en gemakkelijk te vinden.</a:t>
            </a:r>
          </a:p>
        </p:txBody>
      </p:sp>
    </p:spTree>
    <p:extLst>
      <p:ext uri="{BB962C8B-B14F-4D97-AF65-F5344CB8AC3E}">
        <p14:creationId xmlns:p14="http://schemas.microsoft.com/office/powerpoint/2010/main" val="3426548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2000"/>
                                  </p:stCondLst>
                                  <p:childTnLst>
                                    <p:set>
                                      <p:cBhvr>
                                        <p:cTn id="9" dur="1" fill="hold">
                                          <p:stCondLst>
                                            <p:cond delay="0"/>
                                          </p:stCondLst>
                                        </p:cTn>
                                        <p:tgtEl>
                                          <p:spTgt spid="4">
                                            <p:txEl>
                                              <p:pRg st="1" end="1"/>
                                            </p:txEl>
                                          </p:spTgt>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nodeType="afterEffect">
                                  <p:stCondLst>
                                    <p:cond delay="200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childTnLst>
                          </p:cTn>
                        </p:par>
                        <p:par>
                          <p:cTn id="13" fill="hold">
                            <p:stCondLst>
                              <p:cond delay="4000"/>
                            </p:stCondLst>
                            <p:childTnLst>
                              <p:par>
                                <p:cTn id="14" presetID="1" presetClass="entr" presetSubtype="0" fill="hold" nodeType="afterEffect">
                                  <p:stCondLst>
                                    <p:cond delay="2000"/>
                                  </p:stCondLst>
                                  <p:childTnLst>
                                    <p:set>
                                      <p:cBhvr>
                                        <p:cTn id="15" dur="1" fill="hold">
                                          <p:stCondLst>
                                            <p:cond delay="0"/>
                                          </p:stCondLst>
                                        </p:cTn>
                                        <p:tgtEl>
                                          <p:spTgt spid="4">
                                            <p:txEl>
                                              <p:pRg st="3" end="3"/>
                                            </p:txEl>
                                          </p:spTgt>
                                        </p:tgtEl>
                                        <p:attrNameLst>
                                          <p:attrName>style.visibility</p:attrName>
                                        </p:attrNameLst>
                                      </p:cBhvr>
                                      <p:to>
                                        <p:strVal val="visible"/>
                                      </p:to>
                                    </p:set>
                                  </p:childTnLst>
                                </p:cTn>
                              </p:par>
                            </p:childTnLst>
                          </p:cTn>
                        </p:par>
                        <p:par>
                          <p:cTn id="16" fill="hold">
                            <p:stCondLst>
                              <p:cond delay="6000"/>
                            </p:stCondLst>
                            <p:childTnLst>
                              <p:par>
                                <p:cTn id="17" presetID="1" presetClass="entr" presetSubtype="0" fill="hold" nodeType="afterEffect">
                                  <p:stCondLst>
                                    <p:cond delay="200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par>
                          <p:cTn id="19" fill="hold">
                            <p:stCondLst>
                              <p:cond delay="8000"/>
                            </p:stCondLst>
                            <p:childTnLst>
                              <p:par>
                                <p:cTn id="20" presetID="1" presetClass="entr" presetSubtype="0" fill="hold" nodeType="afterEffect">
                                  <p:stCondLst>
                                    <p:cond delay="2000"/>
                                  </p:stCondLst>
                                  <p:childTnLst>
                                    <p:set>
                                      <p:cBhvr>
                                        <p:cTn id="21"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antoorthema">
  <a:themeElements>
    <a:clrScheme name="Aangepast 2">
      <a:dk1>
        <a:srgbClr val="00206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9900FF"/>
      </a:hlink>
      <a:folHlink>
        <a:srgbClr val="704404"/>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Kantoor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2" id="{ECB43C5E-E006-4225-B94C-0AD0E830E60F}" vid="{3411D6CF-D35E-4948-AF30-CA2C6ED12BFE}"/>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4004</TotalTime>
  <Words>1676</Words>
  <Application>Microsoft Office PowerPoint</Application>
  <PresentationFormat>Diavoorstelling (4:3)</PresentationFormat>
  <Paragraphs>247</Paragraphs>
  <Slides>26</Slides>
  <Notes>26</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26</vt:i4>
      </vt:variant>
    </vt:vector>
  </HeadingPairs>
  <TitlesOfParts>
    <vt:vector size="31" baseType="lpstr">
      <vt:lpstr>Arial</vt:lpstr>
      <vt:lpstr>Calibri</vt:lpstr>
      <vt:lpstr>Cambria</vt:lpstr>
      <vt:lpstr>Times New Roman</vt:lpstr>
      <vt:lpstr>Kantoorthema</vt:lpstr>
      <vt:lpstr> Streaming Diensten</vt:lpstr>
      <vt:lpstr>Agenda:</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dc:title>
  <dc:creator>Mathieu Geelen</dc:creator>
  <cp:lastModifiedBy>jan boerema</cp:lastModifiedBy>
  <cp:revision>263</cp:revision>
  <dcterms:created xsi:type="dcterms:W3CDTF">2015-04-26T13:05:18Z</dcterms:created>
  <dcterms:modified xsi:type="dcterms:W3CDTF">2017-11-21T09:18:53Z</dcterms:modified>
</cp:coreProperties>
</file>