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6" r:id="rId2"/>
    <p:sldId id="259" r:id="rId3"/>
    <p:sldId id="260" r:id="rId4"/>
    <p:sldId id="261" r:id="rId5"/>
    <p:sldId id="285" r:id="rId6"/>
    <p:sldId id="262" r:id="rId7"/>
    <p:sldId id="263" r:id="rId8"/>
    <p:sldId id="265" r:id="rId9"/>
    <p:sldId id="264" r:id="rId10"/>
    <p:sldId id="288" r:id="rId11"/>
    <p:sldId id="284" r:id="rId12"/>
    <p:sldId id="266" r:id="rId13"/>
    <p:sldId id="267" r:id="rId14"/>
    <p:sldId id="268" r:id="rId15"/>
    <p:sldId id="269" r:id="rId16"/>
    <p:sldId id="270" r:id="rId17"/>
    <p:sldId id="287" r:id="rId18"/>
    <p:sldId id="286"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10693400" cy="7561263"/>
  <p:notesSz cx="6858000" cy="9144000"/>
  <p:defaultTextStyle>
    <a:defPPr>
      <a:defRPr lang="nl-NL"/>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3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1B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6657" autoAdjust="0"/>
  </p:normalViewPr>
  <p:slideViewPr>
    <p:cSldViewPr>
      <p:cViewPr varScale="1">
        <p:scale>
          <a:sx n="52" d="100"/>
          <a:sy n="52" d="100"/>
        </p:scale>
        <p:origin x="1674" y="60"/>
      </p:cViewPr>
      <p:guideLst>
        <p:guide orient="horz" pos="2381"/>
        <p:guide pos="336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B6FCB1C-3891-764B-986C-72393AD1FC81}" type="datetimeFigureOut">
              <a:rPr lang="nl-NL" smtClean="0"/>
              <a:t>11-2-2016</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EE56C9C-91C2-1F40-A3CA-7D2836FBD6BF}" type="slidenum">
              <a:rPr lang="nl-NL" smtClean="0"/>
              <a:t>‹nr.›</a:t>
            </a:fld>
            <a:endParaRPr lang="nl-NL"/>
          </a:p>
        </p:txBody>
      </p:sp>
    </p:spTree>
    <p:extLst>
      <p:ext uri="{BB962C8B-B14F-4D97-AF65-F5344CB8AC3E}">
        <p14:creationId xmlns:p14="http://schemas.microsoft.com/office/powerpoint/2010/main" val="3126362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nl-NL"/>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nl-NL"/>
          </a:p>
        </p:txBody>
      </p:sp>
      <p:sp>
        <p:nvSpPr>
          <p:cNvPr id="13316" name="Rectangle 4"/>
          <p:cNvSpPr>
            <a:spLocks noGrp="1" noRot="1" noChangeAspect="1" noChangeArrowheads="1" noTextEdit="1"/>
          </p:cNvSpPr>
          <p:nvPr>
            <p:ph type="sldImg" idx="2"/>
          </p:nvPr>
        </p:nvSpPr>
        <p:spPr bwMode="auto">
          <a:xfrm>
            <a:off x="1004888" y="685800"/>
            <a:ext cx="4848225" cy="342900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nl-NL"/>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096720B4-F167-4421-A8A6-B3EEED21F3DE}" type="slidenum">
              <a:rPr lang="nl-NL"/>
              <a:pPr>
                <a:defRPr/>
              </a:pPr>
              <a:t>‹nr.›</a:t>
            </a:fld>
            <a:endParaRPr lang="nl-NL"/>
          </a:p>
        </p:txBody>
      </p:sp>
    </p:spTree>
    <p:extLst>
      <p:ext uri="{BB962C8B-B14F-4D97-AF65-F5344CB8AC3E}">
        <p14:creationId xmlns:p14="http://schemas.microsoft.com/office/powerpoint/2010/main" val="73219952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nl.wikipedia.org/wiki/Vliegtuig"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nl.wikipedia.org/wiki/Liftkracht" TargetMode="External"/><Relationship Id="rId5" Type="http://schemas.openxmlformats.org/officeDocument/2006/relationships/hyperlink" Target="https://nl.wikipedia.org/wiki/Invalshoek_(luchtvaart)" TargetMode="External"/><Relationship Id="rId4" Type="http://schemas.openxmlformats.org/officeDocument/2006/relationships/hyperlink" Target="https://nl.wikipedia.org/wiki/Koers_(richting)"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nl.wikipedia.org/wiki/Koppel_(natuurkunde)" TargetMode="External"/><Relationship Id="rId7" Type="http://schemas.openxmlformats.org/officeDocument/2006/relationships/hyperlink" Target="https://nl.wikipedia.org/wiki/Liftkracht"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nl.wikipedia.org/wiki/Invalshoek_(luchtvaart)" TargetMode="External"/><Relationship Id="rId5" Type="http://schemas.openxmlformats.org/officeDocument/2006/relationships/hyperlink" Target="https://nl.wikipedia.org/wiki/Koers_(richting)" TargetMode="External"/><Relationship Id="rId4" Type="http://schemas.openxmlformats.org/officeDocument/2006/relationships/hyperlink" Target="https://nl.wikipedia.org/wiki/Vliegtuig"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2</a:t>
            </a:fld>
            <a:endParaRPr lang="nl-NL" altLang="nl-NL"/>
          </a:p>
        </p:txBody>
      </p:sp>
    </p:spTree>
    <p:extLst>
      <p:ext uri="{BB962C8B-B14F-4D97-AF65-F5344CB8AC3E}">
        <p14:creationId xmlns:p14="http://schemas.microsoft.com/office/powerpoint/2010/main" val="286422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18</a:t>
            </a:fld>
            <a:endParaRPr lang="nl-NL"/>
          </a:p>
        </p:txBody>
      </p:sp>
    </p:spTree>
    <p:extLst>
      <p:ext uri="{BB962C8B-B14F-4D97-AF65-F5344CB8AC3E}">
        <p14:creationId xmlns:p14="http://schemas.microsoft.com/office/powerpoint/2010/main" val="2993532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21</a:t>
            </a:fld>
            <a:endParaRPr lang="nl-NL" altLang="nl-NL"/>
          </a:p>
        </p:txBody>
      </p:sp>
    </p:spTree>
    <p:extLst>
      <p:ext uri="{BB962C8B-B14F-4D97-AF65-F5344CB8AC3E}">
        <p14:creationId xmlns:p14="http://schemas.microsoft.com/office/powerpoint/2010/main" val="11375845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Waar loop je zoal tegen aan</a:t>
            </a:r>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24</a:t>
            </a:fld>
            <a:endParaRPr lang="nl-NL" altLang="nl-NL"/>
          </a:p>
        </p:txBody>
      </p:sp>
    </p:spTree>
    <p:extLst>
      <p:ext uri="{BB962C8B-B14F-4D97-AF65-F5344CB8AC3E}">
        <p14:creationId xmlns:p14="http://schemas.microsoft.com/office/powerpoint/2010/main" val="16923111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PAS OP: dit verandert natuurlijk dagelijks! Prijzen rond de 1000 euro afhankelijk van controller. Meestal exclusief camera</a:t>
            </a:r>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28</a:t>
            </a:fld>
            <a:endParaRPr lang="nl-NL" altLang="nl-NL"/>
          </a:p>
        </p:txBody>
      </p:sp>
    </p:spTree>
    <p:extLst>
      <p:ext uri="{BB962C8B-B14F-4D97-AF65-F5344CB8AC3E}">
        <p14:creationId xmlns:p14="http://schemas.microsoft.com/office/powerpoint/2010/main" val="2954164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30</a:t>
            </a:fld>
            <a:endParaRPr lang="nl-NL" altLang="nl-NL"/>
          </a:p>
        </p:txBody>
      </p:sp>
    </p:spTree>
    <p:extLst>
      <p:ext uri="{BB962C8B-B14F-4D97-AF65-F5344CB8AC3E}">
        <p14:creationId xmlns:p14="http://schemas.microsoft.com/office/powerpoint/2010/main" val="3865364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Deze presentatie (</a:t>
            </a:r>
            <a:r>
              <a:rPr lang="nl-NL" dirty="0" err="1" smtClean="0"/>
              <a:t>vs</a:t>
            </a:r>
            <a:r>
              <a:rPr lang="nl-NL" dirty="0" smtClean="0"/>
              <a:t> 2) bevat </a:t>
            </a:r>
            <a:r>
              <a:rPr lang="nl-NL" smtClean="0"/>
              <a:t>als notities</a:t>
            </a:r>
            <a:r>
              <a:rPr lang="nl-NL" baseline="0" smtClean="0"/>
              <a:t> </a:t>
            </a:r>
            <a:r>
              <a:rPr lang="nl-NL" smtClean="0"/>
              <a:t>een</a:t>
            </a:r>
            <a:r>
              <a:rPr lang="nl-NL" baseline="0" smtClean="0"/>
              <a:t> </a:t>
            </a:r>
            <a:r>
              <a:rPr lang="nl-NL" baseline="0" dirty="0" smtClean="0"/>
              <a:t>groot deel van de tekst van de syllabus vs. 1</a:t>
            </a:r>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31</a:t>
            </a:fld>
            <a:endParaRPr lang="nl-NL" altLang="nl-NL"/>
          </a:p>
        </p:txBody>
      </p:sp>
    </p:spTree>
    <p:extLst>
      <p:ext uri="{BB962C8B-B14F-4D97-AF65-F5344CB8AC3E}">
        <p14:creationId xmlns:p14="http://schemas.microsoft.com/office/powerpoint/2010/main" val="4172028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6</a:t>
            </a:fld>
            <a:endParaRPr lang="nl-NL" altLang="nl-NL"/>
          </a:p>
        </p:txBody>
      </p:sp>
    </p:spTree>
    <p:extLst>
      <p:ext uri="{BB962C8B-B14F-4D97-AF65-F5344CB8AC3E}">
        <p14:creationId xmlns:p14="http://schemas.microsoft.com/office/powerpoint/2010/main" val="1917061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7</a:t>
            </a:fld>
            <a:endParaRPr lang="nl-NL" altLang="nl-NL"/>
          </a:p>
        </p:txBody>
      </p:sp>
    </p:spTree>
    <p:extLst>
      <p:ext uri="{BB962C8B-B14F-4D97-AF65-F5344CB8AC3E}">
        <p14:creationId xmlns:p14="http://schemas.microsoft.com/office/powerpoint/2010/main" val="1821722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9</a:t>
            </a:fld>
            <a:endParaRPr lang="nl-NL" altLang="nl-NL"/>
          </a:p>
        </p:txBody>
      </p:sp>
    </p:spTree>
    <p:extLst>
      <p:ext uri="{BB962C8B-B14F-4D97-AF65-F5344CB8AC3E}">
        <p14:creationId xmlns:p14="http://schemas.microsoft.com/office/powerpoint/2010/main" val="557697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457200" indent="-457200">
              <a:buFont typeface="Arial"/>
              <a:buChar char="•"/>
            </a:pPr>
            <a:r>
              <a:rPr lang="nl-NL" sz="3200" dirty="0" err="1" smtClean="0"/>
              <a:t>https</a:t>
            </a:r>
            <a:r>
              <a:rPr lang="nl-NL" sz="3200" dirty="0" smtClean="0"/>
              <a:t>://</a:t>
            </a:r>
            <a:r>
              <a:rPr lang="nl-NL" sz="3200" dirty="0" err="1" smtClean="0"/>
              <a:t>nl.wikipedia.org</a:t>
            </a:r>
            <a:r>
              <a:rPr lang="nl-NL" sz="3200" dirty="0" smtClean="0"/>
              <a:t>/</a:t>
            </a:r>
            <a:r>
              <a:rPr lang="nl-NL" sz="3200" dirty="0" err="1" smtClean="0"/>
              <a:t>wiki</a:t>
            </a:r>
            <a:r>
              <a:rPr lang="nl-NL" sz="3200" dirty="0" smtClean="0"/>
              <a:t>/</a:t>
            </a:r>
            <a:r>
              <a:rPr lang="nl-NL" sz="3200" dirty="0" err="1" smtClean="0"/>
              <a:t>Quadcopter</a:t>
            </a:r>
            <a:endParaRPr lang="nl-NL" sz="3200" dirty="0" smtClean="0"/>
          </a:p>
          <a:p>
            <a:pPr marL="457200" marR="0" indent="-457200" algn="l" defTabSz="914400" rtl="0" eaLnBrk="0" fontAlgn="base" latinLnBrk="0" hangingPunct="0">
              <a:lnSpc>
                <a:spcPct val="100000"/>
              </a:lnSpc>
              <a:spcBef>
                <a:spcPct val="30000"/>
              </a:spcBef>
              <a:spcAft>
                <a:spcPct val="0"/>
              </a:spcAft>
              <a:buClrTx/>
              <a:buSzTx/>
              <a:buFont typeface="Arial"/>
              <a:buChar char="•"/>
              <a:tabLst/>
              <a:defRPr/>
            </a:pPr>
            <a:r>
              <a:rPr lang="nl-NL" sz="3200" dirty="0" smtClean="0"/>
              <a:t>Met </a:t>
            </a:r>
            <a:r>
              <a:rPr lang="nl-NL" sz="3200" b="1" dirty="0" smtClean="0"/>
              <a:t>gieren</a:t>
            </a:r>
            <a:r>
              <a:rPr lang="nl-NL" sz="3200" dirty="0" smtClean="0"/>
              <a:t> wordt in de luchtvaart een beweging om de </a:t>
            </a:r>
            <a:r>
              <a:rPr lang="nl-NL" sz="3200" dirty="0" err="1" smtClean="0"/>
              <a:t>top-as</a:t>
            </a:r>
            <a:r>
              <a:rPr lang="nl-NL" sz="3200" dirty="0" smtClean="0"/>
              <a:t> aangeduid. De </a:t>
            </a:r>
            <a:r>
              <a:rPr lang="nl-NL" sz="3200" dirty="0" err="1" smtClean="0"/>
              <a:t>top-as</a:t>
            </a:r>
            <a:r>
              <a:rPr lang="nl-NL" sz="3200" dirty="0" smtClean="0"/>
              <a:t> is een denkbeeldige lijn die verticaal door het zwaartepunt van het </a:t>
            </a:r>
            <a:r>
              <a:rPr lang="nl-NL" sz="3200" dirty="0" smtClean="0">
                <a:hlinkClick r:id="rId3" tooltip="Vliegtuig"/>
              </a:rPr>
              <a:t>vliegtuig</a:t>
            </a:r>
            <a:r>
              <a:rPr lang="nl-NL" sz="3200" dirty="0" smtClean="0"/>
              <a:t> loopt. Een draai om de </a:t>
            </a:r>
            <a:r>
              <a:rPr lang="nl-NL" sz="3200" dirty="0" err="1" smtClean="0"/>
              <a:t>top-as</a:t>
            </a:r>
            <a:r>
              <a:rPr lang="nl-NL" sz="3200" dirty="0" smtClean="0"/>
              <a:t> is dus een verandering van de richting waarin de neus van het vliegtuig staat. Dit gaat al dan niet gepaard met een </a:t>
            </a:r>
            <a:r>
              <a:rPr lang="nl-NL" sz="3200" dirty="0" smtClean="0">
                <a:hlinkClick r:id="rId4" tooltip="Koers (richting)"/>
              </a:rPr>
              <a:t>koersverandering</a:t>
            </a:r>
            <a:r>
              <a:rPr lang="nl-NL" sz="3200" dirty="0" smtClean="0"/>
              <a:t>. De term gieren is afkomstig uit de scheepvaart.</a:t>
            </a:r>
          </a:p>
          <a:p>
            <a:pPr marL="457200" marR="0" indent="-457200" algn="l" defTabSz="914400" rtl="0" eaLnBrk="0" fontAlgn="base" latinLnBrk="0" hangingPunct="0">
              <a:lnSpc>
                <a:spcPct val="100000"/>
              </a:lnSpc>
              <a:spcBef>
                <a:spcPct val="30000"/>
              </a:spcBef>
              <a:spcAft>
                <a:spcPct val="0"/>
              </a:spcAft>
              <a:buClrTx/>
              <a:buSzTx/>
              <a:buFont typeface="Arial"/>
              <a:buChar char="•"/>
              <a:tabLst/>
              <a:defRPr/>
            </a:pPr>
            <a:r>
              <a:rPr lang="nl-NL" sz="3200" dirty="0" smtClean="0"/>
              <a:t>Met </a:t>
            </a:r>
            <a:r>
              <a:rPr lang="nl-NL" sz="3200" b="1" dirty="0" smtClean="0"/>
              <a:t>stampen</a:t>
            </a:r>
            <a:r>
              <a:rPr lang="nl-NL" sz="3200" dirty="0" smtClean="0"/>
              <a:t> wordt in de luchtvaart een beweging om de dwars-as aangeduid. De dwars-as is een denkbeeldige lijn die horizontaal door het zwaartepunt van het </a:t>
            </a:r>
            <a:r>
              <a:rPr lang="nl-NL" sz="3200" dirty="0" smtClean="0">
                <a:hlinkClick r:id="rId3" tooltip="Vliegtuig"/>
              </a:rPr>
              <a:t>vliegtuig</a:t>
            </a:r>
            <a:r>
              <a:rPr lang="nl-NL" sz="3200" dirty="0" smtClean="0"/>
              <a:t> loopt van vleugeltip tot vleugeltip. Bij een beweging om de dwars-as verandert de stand van het vliegtuig ten opzichte van de horizon, ofwel de </a:t>
            </a:r>
            <a:r>
              <a:rPr lang="nl-NL" sz="3200" dirty="0" smtClean="0">
                <a:hlinkClick r:id="rId5" tooltip="Invalshoek (luchtvaart)"/>
              </a:rPr>
              <a:t>invalshoek</a:t>
            </a:r>
            <a:r>
              <a:rPr lang="nl-NL" sz="3200" dirty="0" smtClean="0"/>
              <a:t> verandert waardoor de </a:t>
            </a:r>
            <a:r>
              <a:rPr lang="nl-NL" sz="3200" dirty="0" smtClean="0">
                <a:hlinkClick r:id="rId6" tooltip="Liftkracht"/>
              </a:rPr>
              <a:t>liftkracht</a:t>
            </a:r>
            <a:r>
              <a:rPr lang="nl-NL" sz="3200" dirty="0" smtClean="0"/>
              <a:t> wordt verkleind of vergroot.</a:t>
            </a:r>
          </a:p>
          <a:p>
            <a:pPr marL="457200" marR="0" indent="-457200" algn="l" defTabSz="914400" rtl="0" eaLnBrk="0" fontAlgn="base" latinLnBrk="0" hangingPunct="0">
              <a:lnSpc>
                <a:spcPct val="100000"/>
              </a:lnSpc>
              <a:spcBef>
                <a:spcPct val="30000"/>
              </a:spcBef>
              <a:spcAft>
                <a:spcPct val="0"/>
              </a:spcAft>
              <a:buClrTx/>
              <a:buSzTx/>
              <a:buFont typeface="Arial"/>
              <a:buChar char="•"/>
              <a:tabLst/>
              <a:defRPr/>
            </a:pPr>
            <a:endParaRPr lang="nl-NL" sz="3200" dirty="0" smtClean="0"/>
          </a:p>
          <a:p>
            <a:endParaRPr lang="nl-NL" sz="3200"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11</a:t>
            </a:fld>
            <a:endParaRPr lang="nl-NL"/>
          </a:p>
        </p:txBody>
      </p:sp>
    </p:spTree>
    <p:extLst>
      <p:ext uri="{BB962C8B-B14F-4D97-AF65-F5344CB8AC3E}">
        <p14:creationId xmlns:p14="http://schemas.microsoft.com/office/powerpoint/2010/main" val="1214301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2800" dirty="0" smtClean="0"/>
              <a:t>Om de </a:t>
            </a:r>
            <a:r>
              <a:rPr lang="nl-NL" sz="2800" dirty="0" err="1" smtClean="0"/>
              <a:t>quadcopter</a:t>
            </a:r>
            <a:r>
              <a:rPr lang="nl-NL" sz="2800" dirty="0" smtClean="0"/>
              <a:t> in beweging te brengen zijn er vier verschillende mogelijkheden.</a:t>
            </a:r>
          </a:p>
          <a:p>
            <a:pPr marL="457200" indent="-457200">
              <a:buFont typeface="Arial"/>
              <a:buChar char="•"/>
            </a:pPr>
            <a:r>
              <a:rPr lang="nl-NL" sz="2800" dirty="0" smtClean="0"/>
              <a:t>Om de </a:t>
            </a:r>
            <a:r>
              <a:rPr lang="nl-NL" sz="2800" dirty="0" err="1" smtClean="0"/>
              <a:t>quadcopter</a:t>
            </a:r>
            <a:r>
              <a:rPr lang="nl-NL" sz="2800" dirty="0" smtClean="0"/>
              <a:t> te laten stijgen/dalen moeten de vier motoren tegelijkertijd versneld/vertraagd worden. Dit zorgt ervoor dat de opwaartse kracht vanuit de motoren gaat stijgen/dalen.</a:t>
            </a:r>
          </a:p>
          <a:p>
            <a:pPr marL="457200" indent="-457200">
              <a:buFont typeface="Arial"/>
              <a:buChar char="•"/>
            </a:pPr>
            <a:r>
              <a:rPr lang="nl-NL" sz="2800" dirty="0" smtClean="0"/>
              <a:t>Om de </a:t>
            </a:r>
            <a:r>
              <a:rPr lang="nl-NL" sz="2800" dirty="0" err="1" smtClean="0"/>
              <a:t>quadcopter</a:t>
            </a:r>
            <a:r>
              <a:rPr lang="nl-NL" sz="2800" dirty="0" smtClean="0"/>
              <a:t> om zijn verticale as te laten draaien, dus te laten gieren, moet de snelheid van twee motoren met dezelfde draairichting verhoogd worden. Het </a:t>
            </a:r>
            <a:r>
              <a:rPr lang="nl-NL" sz="2800" dirty="0" smtClean="0">
                <a:hlinkClick r:id="rId3" tooltip="Koppel (natuurkunde)"/>
              </a:rPr>
              <a:t>koppel</a:t>
            </a:r>
            <a:r>
              <a:rPr lang="nl-NL" sz="2800" dirty="0" smtClean="0"/>
              <a:t> op deze motoren wordt via deze handeling vergroot en zorgt zo voor een koppel op de </a:t>
            </a:r>
            <a:r>
              <a:rPr lang="nl-NL" sz="2800" dirty="0" err="1" smtClean="0"/>
              <a:t>quadcopter</a:t>
            </a:r>
            <a:r>
              <a:rPr lang="nl-NL" sz="2800" dirty="0" smtClean="0"/>
              <a:t> waardoor de </a:t>
            </a:r>
            <a:r>
              <a:rPr lang="nl-NL" sz="2800" dirty="0" err="1" smtClean="0"/>
              <a:t>quadcopter</a:t>
            </a:r>
            <a:r>
              <a:rPr lang="nl-NL" sz="2800" dirty="0" smtClean="0"/>
              <a:t> zal gieren.</a:t>
            </a:r>
          </a:p>
          <a:p>
            <a:pPr marL="457200" indent="-457200">
              <a:buFont typeface="Arial"/>
              <a:buChar char="•"/>
            </a:pPr>
            <a:r>
              <a:rPr lang="nl-NL" sz="2800" dirty="0" smtClean="0"/>
              <a:t>Om de </a:t>
            </a:r>
            <a:r>
              <a:rPr lang="nl-NL" sz="2800" dirty="0" err="1" smtClean="0"/>
              <a:t>quadcopter</a:t>
            </a:r>
            <a:r>
              <a:rPr lang="nl-NL" sz="2800" dirty="0" smtClean="0"/>
              <a:t> vooruit/achteruit of links/rechts te laten bewegen in +-formatie is het noodzakelijk dat één motor sneller draait dan de andere. Hierdoor gaat de </a:t>
            </a:r>
            <a:r>
              <a:rPr lang="nl-NL" sz="2800" dirty="0" err="1" smtClean="0"/>
              <a:t>quadcopter</a:t>
            </a:r>
            <a:r>
              <a:rPr lang="nl-NL" sz="2800" dirty="0" smtClean="0"/>
              <a:t> kantelen en zo wordt de kracht zowel horizontaal als verticaal verdeeld met als gevolg dat de </a:t>
            </a:r>
            <a:r>
              <a:rPr lang="nl-NL" sz="2800" dirty="0" err="1" smtClean="0"/>
              <a:t>quadcopter</a:t>
            </a:r>
            <a:r>
              <a:rPr lang="nl-NL" sz="2800" dirty="0" smtClean="0"/>
              <a:t> zich verplaatst. In X-formatie daarentegen moeten 2 motoren tegelijkertijd worden aangestuurd om de </a:t>
            </a:r>
            <a:r>
              <a:rPr lang="nl-NL" sz="2800" dirty="0" err="1" smtClean="0"/>
              <a:t>quadcopter</a:t>
            </a:r>
            <a:r>
              <a:rPr lang="nl-NL" sz="2800" dirty="0" smtClean="0"/>
              <a:t> te laten hellen. Door de juiste motoren te kiezen kan men dus in alle richtingen manoeuvreren.</a:t>
            </a:r>
          </a:p>
          <a:p>
            <a:pPr marL="457200" indent="-457200">
              <a:buFont typeface="Arial"/>
              <a:buChar char="•"/>
            </a:pPr>
            <a:endParaRPr lang="nl-NL" sz="2800" dirty="0" smtClean="0"/>
          </a:p>
          <a:p>
            <a:pPr marL="457200" indent="-457200">
              <a:buFont typeface="Arial"/>
              <a:buChar char="•"/>
            </a:pPr>
            <a:r>
              <a:rPr lang="nl-NL" sz="2800" dirty="0" err="1" smtClean="0"/>
              <a:t>https</a:t>
            </a:r>
            <a:r>
              <a:rPr lang="nl-NL" sz="2800" dirty="0" smtClean="0"/>
              <a:t>://</a:t>
            </a:r>
            <a:r>
              <a:rPr lang="nl-NL" sz="2800" dirty="0" err="1" smtClean="0"/>
              <a:t>nl.wikipedia.org</a:t>
            </a:r>
            <a:r>
              <a:rPr lang="nl-NL" sz="2800" dirty="0" smtClean="0"/>
              <a:t>/</a:t>
            </a:r>
            <a:r>
              <a:rPr lang="nl-NL" sz="2800" dirty="0" err="1" smtClean="0"/>
              <a:t>wiki</a:t>
            </a:r>
            <a:r>
              <a:rPr lang="nl-NL" sz="2800" dirty="0" smtClean="0"/>
              <a:t>/</a:t>
            </a:r>
            <a:r>
              <a:rPr lang="nl-NL" sz="2800" dirty="0" err="1" smtClean="0"/>
              <a:t>Quadcopter</a:t>
            </a:r>
            <a:endParaRPr lang="nl-NL" sz="2800" dirty="0" smtClean="0"/>
          </a:p>
          <a:p>
            <a:pPr marL="457200" marR="0" indent="-457200" algn="l" defTabSz="914400" rtl="0" eaLnBrk="0" fontAlgn="base" latinLnBrk="0" hangingPunct="0">
              <a:lnSpc>
                <a:spcPct val="100000"/>
              </a:lnSpc>
              <a:spcBef>
                <a:spcPct val="30000"/>
              </a:spcBef>
              <a:spcAft>
                <a:spcPct val="0"/>
              </a:spcAft>
              <a:buClrTx/>
              <a:buSzTx/>
              <a:buFont typeface="Arial"/>
              <a:buChar char="•"/>
              <a:tabLst/>
              <a:defRPr/>
            </a:pPr>
            <a:r>
              <a:rPr lang="nl-NL" sz="2800" dirty="0" smtClean="0"/>
              <a:t>Met </a:t>
            </a:r>
            <a:r>
              <a:rPr lang="nl-NL" sz="2800" b="1" dirty="0" smtClean="0"/>
              <a:t>gieren</a:t>
            </a:r>
            <a:r>
              <a:rPr lang="nl-NL" sz="2800" dirty="0" smtClean="0"/>
              <a:t> wordt in de luchtvaart een beweging om de </a:t>
            </a:r>
            <a:r>
              <a:rPr lang="nl-NL" sz="2800" dirty="0" err="1" smtClean="0"/>
              <a:t>top-as</a:t>
            </a:r>
            <a:r>
              <a:rPr lang="nl-NL" sz="2800" dirty="0" smtClean="0"/>
              <a:t> aangeduid. De </a:t>
            </a:r>
            <a:r>
              <a:rPr lang="nl-NL" sz="2800" dirty="0" err="1" smtClean="0"/>
              <a:t>top-as</a:t>
            </a:r>
            <a:r>
              <a:rPr lang="nl-NL" sz="2800" dirty="0" smtClean="0"/>
              <a:t> is een denkbeeldige lijn die verticaal door het zwaartepunt van het </a:t>
            </a:r>
            <a:r>
              <a:rPr lang="nl-NL" sz="2800" dirty="0" smtClean="0">
                <a:hlinkClick r:id="rId4" tooltip="Vliegtuig"/>
              </a:rPr>
              <a:t>vliegtuig</a:t>
            </a:r>
            <a:r>
              <a:rPr lang="nl-NL" sz="2800" dirty="0" smtClean="0"/>
              <a:t> loopt. Een draai om de </a:t>
            </a:r>
            <a:r>
              <a:rPr lang="nl-NL" sz="2800" dirty="0" err="1" smtClean="0"/>
              <a:t>top-as</a:t>
            </a:r>
            <a:r>
              <a:rPr lang="nl-NL" sz="2800" dirty="0" smtClean="0"/>
              <a:t> is dus een verandering van de richting waarin de neus van het vliegtuig staat. Dit gaat al dan niet gepaard met een </a:t>
            </a:r>
            <a:r>
              <a:rPr lang="nl-NL" sz="2800" dirty="0" smtClean="0">
                <a:hlinkClick r:id="rId5" tooltip="Koers (richting)"/>
              </a:rPr>
              <a:t>koersverandering</a:t>
            </a:r>
            <a:r>
              <a:rPr lang="nl-NL" sz="2800" dirty="0" smtClean="0"/>
              <a:t>. De term gieren is afkomstig uit de scheepvaart.</a:t>
            </a:r>
          </a:p>
          <a:p>
            <a:pPr marL="457200" marR="0" indent="-457200" algn="l" defTabSz="914400" rtl="0" eaLnBrk="0" fontAlgn="base" latinLnBrk="0" hangingPunct="0">
              <a:lnSpc>
                <a:spcPct val="100000"/>
              </a:lnSpc>
              <a:spcBef>
                <a:spcPct val="30000"/>
              </a:spcBef>
              <a:spcAft>
                <a:spcPct val="0"/>
              </a:spcAft>
              <a:buClrTx/>
              <a:buSzTx/>
              <a:buFont typeface="Arial"/>
              <a:buChar char="•"/>
              <a:tabLst/>
              <a:defRPr/>
            </a:pPr>
            <a:r>
              <a:rPr lang="nl-NL" sz="2800" dirty="0" smtClean="0"/>
              <a:t>Met </a:t>
            </a:r>
            <a:r>
              <a:rPr lang="nl-NL" sz="2800" b="1" dirty="0" smtClean="0"/>
              <a:t>stampen</a:t>
            </a:r>
            <a:r>
              <a:rPr lang="nl-NL" sz="2800" dirty="0" smtClean="0"/>
              <a:t> wordt in de luchtvaart een beweging om de dwars-as aangeduid. De dwars-as is een denkbeeldige lijn die horizontaal door het zwaartepunt van het </a:t>
            </a:r>
            <a:r>
              <a:rPr lang="nl-NL" sz="2800" dirty="0" smtClean="0">
                <a:hlinkClick r:id="rId4" tooltip="Vliegtuig"/>
              </a:rPr>
              <a:t>vliegtuig</a:t>
            </a:r>
            <a:r>
              <a:rPr lang="nl-NL" sz="2800" dirty="0" smtClean="0"/>
              <a:t> loopt van vleugeltip tot vleugeltip. Bij een beweging om de dwars-as verandert de stand van het vliegtuig ten opzichte van de horizon, ofwel de </a:t>
            </a:r>
            <a:r>
              <a:rPr lang="nl-NL" sz="2800" dirty="0" smtClean="0">
                <a:hlinkClick r:id="rId6" tooltip="Invalshoek (luchtvaart)"/>
              </a:rPr>
              <a:t>invalshoek</a:t>
            </a:r>
            <a:r>
              <a:rPr lang="nl-NL" sz="2800" dirty="0" smtClean="0"/>
              <a:t> verandert waardoor de </a:t>
            </a:r>
            <a:r>
              <a:rPr lang="nl-NL" sz="2800" dirty="0" smtClean="0">
                <a:hlinkClick r:id="rId7" tooltip="Liftkracht"/>
              </a:rPr>
              <a:t>liftkracht</a:t>
            </a:r>
            <a:r>
              <a:rPr lang="nl-NL" sz="2800" dirty="0" smtClean="0"/>
              <a:t> wordt verkleind of vergroot.</a:t>
            </a:r>
          </a:p>
          <a:p>
            <a:pPr marL="457200" marR="0" indent="-457200" algn="l" defTabSz="914400" rtl="0" eaLnBrk="0" fontAlgn="base" latinLnBrk="0" hangingPunct="0">
              <a:lnSpc>
                <a:spcPct val="100000"/>
              </a:lnSpc>
              <a:spcBef>
                <a:spcPct val="30000"/>
              </a:spcBef>
              <a:spcAft>
                <a:spcPct val="0"/>
              </a:spcAft>
              <a:buClrTx/>
              <a:buSzTx/>
              <a:buFont typeface="Arial"/>
              <a:buChar char="•"/>
              <a:tabLst/>
              <a:defRPr/>
            </a:pPr>
            <a:endParaRPr lang="nl-NL" sz="2800" dirty="0" smtClean="0"/>
          </a:p>
          <a:p>
            <a:pPr marL="457200" indent="-457200">
              <a:buFont typeface="Arial"/>
              <a:buChar char="•"/>
            </a:pPr>
            <a:endParaRPr lang="nl-NL" sz="2800"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12</a:t>
            </a:fld>
            <a:endParaRPr lang="nl-NL" altLang="nl-NL"/>
          </a:p>
        </p:txBody>
      </p:sp>
    </p:spTree>
    <p:extLst>
      <p:ext uri="{BB962C8B-B14F-4D97-AF65-F5344CB8AC3E}">
        <p14:creationId xmlns:p14="http://schemas.microsoft.com/office/powerpoint/2010/main" val="39106351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14</a:t>
            </a:fld>
            <a:endParaRPr lang="nl-NL" altLang="nl-NL"/>
          </a:p>
        </p:txBody>
      </p:sp>
    </p:spTree>
    <p:extLst>
      <p:ext uri="{BB962C8B-B14F-4D97-AF65-F5344CB8AC3E}">
        <p14:creationId xmlns:p14="http://schemas.microsoft.com/office/powerpoint/2010/main" val="1958272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Let op: de grootte kan enorm variëren en ze hebben ook niet allemaal een groot aantal propellers. Sommigen zijn gewoon onbemande vliegtuigjes.</a:t>
            </a:r>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15</a:t>
            </a:fld>
            <a:endParaRPr lang="nl-NL" altLang="nl-NL"/>
          </a:p>
        </p:txBody>
      </p:sp>
    </p:spTree>
    <p:extLst>
      <p:ext uri="{BB962C8B-B14F-4D97-AF65-F5344CB8AC3E}">
        <p14:creationId xmlns:p14="http://schemas.microsoft.com/office/powerpoint/2010/main" val="4138208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096720B4-F167-4421-A8A6-B3EEED21F3DE}" type="slidenum">
              <a:rPr lang="nl-NL" smtClean="0"/>
              <a:pPr>
                <a:defRPr/>
              </a:pPr>
              <a:t>17</a:t>
            </a:fld>
            <a:endParaRPr lang="nl-NL"/>
          </a:p>
        </p:txBody>
      </p:sp>
    </p:spTree>
    <p:extLst>
      <p:ext uri="{BB962C8B-B14F-4D97-AF65-F5344CB8AC3E}">
        <p14:creationId xmlns:p14="http://schemas.microsoft.com/office/powerpoint/2010/main" val="16418212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460500" y="2371725"/>
            <a:ext cx="7769225" cy="1984375"/>
          </a:xfrm>
        </p:spPr>
        <p:txBody>
          <a:bodyPr/>
          <a:lstStyle>
            <a:lvl1pPr algn="ctr">
              <a:defRPr b="1"/>
            </a:lvl1pPr>
          </a:lstStyle>
          <a:p>
            <a:pPr lvl="0"/>
            <a:r>
              <a:rPr lang="nl-NL" noProof="0" dirty="0" smtClean="0"/>
              <a:t>Klik om het opmaakprofiel te bewerken</a:t>
            </a:r>
          </a:p>
        </p:txBody>
      </p:sp>
      <p:sp>
        <p:nvSpPr>
          <p:cNvPr id="6147" name="Rectangle 3"/>
          <p:cNvSpPr>
            <a:spLocks noGrp="1" noChangeArrowheads="1"/>
          </p:cNvSpPr>
          <p:nvPr>
            <p:ph type="subTitle" idx="1"/>
          </p:nvPr>
        </p:nvSpPr>
        <p:spPr>
          <a:xfrm>
            <a:off x="1460500" y="4584701"/>
            <a:ext cx="7769225" cy="923925"/>
          </a:xfrm>
        </p:spPr>
        <p:txBody>
          <a:bodyPr/>
          <a:lstStyle>
            <a:lvl1pPr marL="0" indent="0" algn="ctr">
              <a:buFontTx/>
              <a:buNone/>
              <a:defRPr/>
            </a:lvl1pPr>
          </a:lstStyle>
          <a:p>
            <a:pPr lvl="0"/>
            <a:r>
              <a:rPr lang="nl-NL" noProof="0" dirty="0" smtClean="0"/>
              <a:t>Klik om het opmaakprofiel van de modelondertitel te bewerken</a:t>
            </a:r>
          </a:p>
        </p:txBody>
      </p:sp>
      <p:pic>
        <p:nvPicPr>
          <p:cNvPr id="2" name="Afbeelding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1194" y="602241"/>
            <a:ext cx="3810000" cy="1419225"/>
          </a:xfrm>
          <a:prstGeom prst="rect">
            <a:avLst/>
          </a:prstGeom>
        </p:spPr>
      </p:pic>
    </p:spTree>
    <p:extLst>
      <p:ext uri="{BB962C8B-B14F-4D97-AF65-F5344CB8AC3E}">
        <p14:creationId xmlns:p14="http://schemas.microsoft.com/office/powerpoint/2010/main" val="40025363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2787DCA4-0EBB-452C-A523-5970542C389E}" type="slidenum">
              <a:rPr lang="nl-NL"/>
              <a:pPr>
                <a:defRPr/>
              </a:pPr>
              <a:t>‹nr.›</a:t>
            </a:fld>
            <a:endParaRPr lang="nl-NL"/>
          </a:p>
        </p:txBody>
      </p:sp>
    </p:spTree>
    <p:extLst>
      <p:ext uri="{BB962C8B-B14F-4D97-AF65-F5344CB8AC3E}">
        <p14:creationId xmlns:p14="http://schemas.microsoft.com/office/powerpoint/2010/main" val="643344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747001" y="395289"/>
            <a:ext cx="2401888" cy="5983287"/>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539750" y="395289"/>
            <a:ext cx="7054850" cy="598328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E9DE7682-D0DA-488C-ABE6-51E2F5D38703}" type="slidenum">
              <a:rPr lang="nl-NL"/>
              <a:pPr>
                <a:defRPr/>
              </a:pPr>
              <a:t>‹nr.›</a:t>
            </a:fld>
            <a:endParaRPr lang="nl-NL"/>
          </a:p>
        </p:txBody>
      </p:sp>
    </p:spTree>
    <p:extLst>
      <p:ext uri="{BB962C8B-B14F-4D97-AF65-F5344CB8AC3E}">
        <p14:creationId xmlns:p14="http://schemas.microsoft.com/office/powerpoint/2010/main" val="910959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xfrm>
            <a:off x="90116" y="7143601"/>
            <a:ext cx="1320800" cy="525462"/>
          </a:xfrm>
          <a:ln/>
        </p:spPr>
        <p:txBody>
          <a:bodyPr/>
          <a:lstStyle>
            <a:lvl1pPr>
              <a:defRPr/>
            </a:lvl1pPr>
          </a:lstStyle>
          <a:p>
            <a:pPr>
              <a:defRPr/>
            </a:pPr>
            <a:fld id="{322D3366-8204-49F3-9817-AD0786795975}" type="slidenum">
              <a:rPr lang="nl-NL"/>
              <a:pPr>
                <a:defRPr/>
              </a:pPr>
              <a:t>‹nr.›</a:t>
            </a:fld>
            <a:endParaRPr lang="nl-NL"/>
          </a:p>
        </p:txBody>
      </p:sp>
    </p:spTree>
    <p:extLst>
      <p:ext uri="{BB962C8B-B14F-4D97-AF65-F5344CB8AC3E}">
        <p14:creationId xmlns:p14="http://schemas.microsoft.com/office/powerpoint/2010/main" val="17607153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44550" y="4859339"/>
            <a:ext cx="9090026" cy="15017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844550" y="3205163"/>
            <a:ext cx="9090026"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fld id="{2171F287-6227-4FAF-A31E-2CB8FB265786}" type="slidenum">
              <a:rPr lang="nl-NL"/>
              <a:pPr>
                <a:defRPr/>
              </a:pPr>
              <a:t>‹nr.›</a:t>
            </a:fld>
            <a:endParaRPr lang="nl-NL"/>
          </a:p>
        </p:txBody>
      </p:sp>
    </p:spTree>
    <p:extLst>
      <p:ext uri="{BB962C8B-B14F-4D97-AF65-F5344CB8AC3E}">
        <p14:creationId xmlns:p14="http://schemas.microsoft.com/office/powerpoint/2010/main" val="165247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539750" y="1387475"/>
            <a:ext cx="4727576"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5419727" y="1387475"/>
            <a:ext cx="4729162"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AD333D2B-3314-4329-8868-B804A229370B}" type="slidenum">
              <a:rPr lang="nl-NL"/>
              <a:pPr>
                <a:defRPr/>
              </a:pPr>
              <a:t>‹nr.›</a:t>
            </a:fld>
            <a:endParaRPr lang="nl-NL"/>
          </a:p>
        </p:txBody>
      </p:sp>
    </p:spTree>
    <p:extLst>
      <p:ext uri="{BB962C8B-B14F-4D97-AF65-F5344CB8AC3E}">
        <p14:creationId xmlns:p14="http://schemas.microsoft.com/office/powerpoint/2010/main" val="12163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4"/>
            <a:ext cx="9623425" cy="1260475"/>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534988" y="1692275"/>
            <a:ext cx="4724401"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534988" y="2397125"/>
            <a:ext cx="4724401"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5432426" y="1692275"/>
            <a:ext cx="4725987"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5432426" y="2397125"/>
            <a:ext cx="4725987"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5"/>
          <p:cNvSpPr>
            <a:spLocks noGrp="1" noChangeArrowheads="1"/>
          </p:cNvSpPr>
          <p:nvPr>
            <p:ph type="ftr" sz="quarter" idx="10"/>
          </p:nvPr>
        </p:nvSpPr>
        <p:spPr>
          <a:ln/>
        </p:spPr>
        <p:txBody>
          <a:bodyPr/>
          <a:lstStyle>
            <a:lvl1pPr>
              <a:defRPr/>
            </a:lvl1pPr>
          </a:lstStyle>
          <a:p>
            <a:pPr>
              <a:defRPr/>
            </a:pPr>
            <a:endParaRPr lang="nl-NL"/>
          </a:p>
        </p:txBody>
      </p:sp>
      <p:sp>
        <p:nvSpPr>
          <p:cNvPr id="8" name="Rectangle 6"/>
          <p:cNvSpPr>
            <a:spLocks noGrp="1" noChangeArrowheads="1"/>
          </p:cNvSpPr>
          <p:nvPr>
            <p:ph type="sldNum" sz="quarter" idx="11"/>
          </p:nvPr>
        </p:nvSpPr>
        <p:spPr>
          <a:ln/>
        </p:spPr>
        <p:txBody>
          <a:bodyPr/>
          <a:lstStyle>
            <a:lvl1pPr>
              <a:defRPr/>
            </a:lvl1pPr>
          </a:lstStyle>
          <a:p>
            <a:pPr>
              <a:defRPr/>
            </a:pPr>
            <a:fld id="{0CA05C92-8F69-4B73-B355-94B5937AC6A0}" type="slidenum">
              <a:rPr lang="nl-NL"/>
              <a:pPr>
                <a:defRPr/>
              </a:pPr>
              <a:t>‹nr.›</a:t>
            </a:fld>
            <a:endParaRPr lang="nl-NL"/>
          </a:p>
        </p:txBody>
      </p:sp>
    </p:spTree>
    <p:extLst>
      <p:ext uri="{BB962C8B-B14F-4D97-AF65-F5344CB8AC3E}">
        <p14:creationId xmlns:p14="http://schemas.microsoft.com/office/powerpoint/2010/main" val="2993032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5"/>
          <p:cNvSpPr>
            <a:spLocks noGrp="1" noChangeArrowheads="1"/>
          </p:cNvSpPr>
          <p:nvPr>
            <p:ph type="ftr" sz="quarter" idx="10"/>
          </p:nvPr>
        </p:nvSpPr>
        <p:spPr>
          <a:ln/>
        </p:spPr>
        <p:txBody>
          <a:bodyPr/>
          <a:lstStyle>
            <a:lvl1pPr>
              <a:defRPr/>
            </a:lvl1pPr>
          </a:lstStyle>
          <a:p>
            <a:pPr>
              <a:defRPr/>
            </a:pPr>
            <a:endParaRPr lang="nl-NL"/>
          </a:p>
        </p:txBody>
      </p:sp>
      <p:sp>
        <p:nvSpPr>
          <p:cNvPr id="4" name="Rectangle 6"/>
          <p:cNvSpPr>
            <a:spLocks noGrp="1" noChangeArrowheads="1"/>
          </p:cNvSpPr>
          <p:nvPr>
            <p:ph type="sldNum" sz="quarter" idx="11"/>
          </p:nvPr>
        </p:nvSpPr>
        <p:spPr>
          <a:ln/>
        </p:spPr>
        <p:txBody>
          <a:bodyPr/>
          <a:lstStyle>
            <a:lvl1pPr>
              <a:defRPr/>
            </a:lvl1pPr>
          </a:lstStyle>
          <a:p>
            <a:pPr>
              <a:defRPr/>
            </a:pPr>
            <a:fld id="{7E6B12C7-1389-41DE-ABED-FF7D1DBC52BF}" type="slidenum">
              <a:rPr lang="nl-NL"/>
              <a:pPr>
                <a:defRPr/>
              </a:pPr>
              <a:t>‹nr.›</a:t>
            </a:fld>
            <a:endParaRPr lang="nl-NL"/>
          </a:p>
        </p:txBody>
      </p:sp>
    </p:spTree>
    <p:extLst>
      <p:ext uri="{BB962C8B-B14F-4D97-AF65-F5344CB8AC3E}">
        <p14:creationId xmlns:p14="http://schemas.microsoft.com/office/powerpoint/2010/main" val="3799411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nl-NL"/>
          </a:p>
        </p:txBody>
      </p:sp>
      <p:sp>
        <p:nvSpPr>
          <p:cNvPr id="3" name="Rectangle 6"/>
          <p:cNvSpPr>
            <a:spLocks noGrp="1" noChangeArrowheads="1"/>
          </p:cNvSpPr>
          <p:nvPr>
            <p:ph type="sldNum" sz="quarter" idx="11"/>
          </p:nvPr>
        </p:nvSpPr>
        <p:spPr>
          <a:ln/>
        </p:spPr>
        <p:txBody>
          <a:bodyPr/>
          <a:lstStyle>
            <a:lvl1pPr>
              <a:defRPr/>
            </a:lvl1pPr>
          </a:lstStyle>
          <a:p>
            <a:pPr>
              <a:defRPr/>
            </a:pPr>
            <a:fld id="{53FCC852-E4A7-4185-83B3-43E898F27EEC}" type="slidenum">
              <a:rPr lang="nl-NL"/>
              <a:pPr>
                <a:defRPr/>
              </a:pPr>
              <a:t>‹nr.›</a:t>
            </a:fld>
            <a:endParaRPr lang="nl-NL"/>
          </a:p>
        </p:txBody>
      </p:sp>
    </p:spTree>
    <p:extLst>
      <p:ext uri="{BB962C8B-B14F-4D97-AF65-F5344CB8AC3E}">
        <p14:creationId xmlns:p14="http://schemas.microsoft.com/office/powerpoint/2010/main" val="3158894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534988" y="301625"/>
            <a:ext cx="3517900" cy="1281113"/>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4181475" y="301625"/>
            <a:ext cx="5976937"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F498C51B-C2BD-4DC3-A013-D353DC8E40E5}" type="slidenum">
              <a:rPr lang="nl-NL"/>
              <a:pPr>
                <a:defRPr/>
              </a:pPr>
              <a:t>‹nr.›</a:t>
            </a:fld>
            <a:endParaRPr lang="nl-NL"/>
          </a:p>
        </p:txBody>
      </p:sp>
    </p:spTree>
    <p:extLst>
      <p:ext uri="{BB962C8B-B14F-4D97-AF65-F5344CB8AC3E}">
        <p14:creationId xmlns:p14="http://schemas.microsoft.com/office/powerpoint/2010/main" val="1203815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095501" y="5292726"/>
            <a:ext cx="6416675" cy="625475"/>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2095501"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2095501"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fld id="{2D22DA2A-C3F9-4AAE-A814-691FED891516}" type="slidenum">
              <a:rPr lang="nl-NL"/>
              <a:pPr>
                <a:defRPr/>
              </a:pPr>
              <a:t>‹nr.›</a:t>
            </a:fld>
            <a:endParaRPr lang="nl-NL"/>
          </a:p>
        </p:txBody>
      </p:sp>
    </p:spTree>
    <p:extLst>
      <p:ext uri="{BB962C8B-B14F-4D97-AF65-F5344CB8AC3E}">
        <p14:creationId xmlns:p14="http://schemas.microsoft.com/office/powerpoint/2010/main" val="3442420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395288"/>
            <a:ext cx="9609138" cy="595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49785" rIns="0" bIns="49785" numCol="1" anchor="ctr" anchorCtr="0" compatLnSpc="1">
            <a:prstTxWarp prst="textNoShape">
              <a:avLst/>
            </a:prstTxWarp>
          </a:bodyPr>
          <a:lstStyle/>
          <a:p>
            <a:pPr lvl="0"/>
            <a:r>
              <a:rPr lang="nl-NL" smtClean="0"/>
              <a:t>Klik om het opmaakprofiel te bewerken</a:t>
            </a:r>
          </a:p>
        </p:txBody>
      </p:sp>
      <p:sp>
        <p:nvSpPr>
          <p:cNvPr id="1027" name="Rectangle 3"/>
          <p:cNvSpPr>
            <a:spLocks noGrp="1" noChangeArrowheads="1"/>
          </p:cNvSpPr>
          <p:nvPr>
            <p:ph type="body" idx="1"/>
          </p:nvPr>
        </p:nvSpPr>
        <p:spPr bwMode="auto">
          <a:xfrm>
            <a:off x="539750" y="1387475"/>
            <a:ext cx="9609138" cy="4991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49785" rIns="0" bIns="49785" numCol="1" anchor="t" anchorCtr="0" compatLnSpc="1">
            <a:prstTxWarp prst="textNoShape">
              <a:avLst/>
            </a:prstTxWarp>
          </a:bodyPr>
          <a:lstStyle/>
          <a:p>
            <a:pPr lvl="0"/>
            <a:r>
              <a:rPr lang="nl-NL" dirty="0" smtClean="0"/>
              <a:t>Klik om de opmaakprofielen van de </a:t>
            </a:r>
            <a:r>
              <a:rPr lang="nl-NL" dirty="0" err="1" smtClean="0"/>
              <a:t>modeltekst</a:t>
            </a:r>
            <a:r>
              <a:rPr lang="nl-NL" dirty="0" smtClean="0"/>
              <a:t>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p>
        </p:txBody>
      </p:sp>
      <p:sp>
        <p:nvSpPr>
          <p:cNvPr id="1029" name="Rectangle 5"/>
          <p:cNvSpPr>
            <a:spLocks noGrp="1" noChangeArrowheads="1"/>
          </p:cNvSpPr>
          <p:nvPr>
            <p:ph type="ftr" sz="quarter" idx="3"/>
          </p:nvPr>
        </p:nvSpPr>
        <p:spPr bwMode="auto">
          <a:xfrm>
            <a:off x="3652838" y="6884988"/>
            <a:ext cx="3387725" cy="5254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9569" tIns="49785" rIns="99569" bIns="49785" numCol="1" anchor="t" anchorCtr="0" compatLnSpc="1">
            <a:prstTxWarp prst="textNoShape">
              <a:avLst/>
            </a:prstTxWarp>
          </a:bodyPr>
          <a:lstStyle>
            <a:lvl1pPr algn="ctr" defTabSz="995363">
              <a:defRPr sz="1100">
                <a:latin typeface="+mj-lt"/>
              </a:defRPr>
            </a:lvl1pPr>
          </a:lstStyle>
          <a:p>
            <a:pPr>
              <a:defRPr/>
            </a:pPr>
            <a:endParaRPr lang="nl-NL"/>
          </a:p>
        </p:txBody>
      </p:sp>
      <p:sp>
        <p:nvSpPr>
          <p:cNvPr id="1030" name="Rectangle 6"/>
          <p:cNvSpPr>
            <a:spLocks noGrp="1" noChangeArrowheads="1"/>
          </p:cNvSpPr>
          <p:nvPr>
            <p:ph type="sldNum" sz="quarter" idx="4"/>
          </p:nvPr>
        </p:nvSpPr>
        <p:spPr bwMode="auto">
          <a:xfrm>
            <a:off x="90116" y="7195987"/>
            <a:ext cx="1320800" cy="5254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9569" tIns="49785" rIns="99569" bIns="49785" numCol="1" anchor="t" anchorCtr="0" compatLnSpc="1">
            <a:prstTxWarp prst="textNoShape">
              <a:avLst/>
            </a:prstTxWarp>
          </a:bodyPr>
          <a:lstStyle>
            <a:lvl1pPr algn="l" defTabSz="995363">
              <a:defRPr sz="1100">
                <a:latin typeface="+mj-lt"/>
              </a:defRPr>
            </a:lvl1pPr>
          </a:lstStyle>
          <a:p>
            <a:pPr>
              <a:defRPr/>
            </a:pPr>
            <a:fld id="{86ECF993-442E-42B1-AFF3-536144E58297}" type="slidenum">
              <a:rPr lang="nl-NL" smtClean="0"/>
              <a:pPr>
                <a:defRPr/>
              </a:pPr>
              <a:t>‹nr.›</a:t>
            </a:fld>
            <a:endParaRPr lang="nl-NL" dirty="0"/>
          </a:p>
        </p:txBody>
      </p:sp>
      <p:cxnSp>
        <p:nvCxnSpPr>
          <p:cNvPr id="8" name="Rechte verbindingslijn 7"/>
          <p:cNvCxnSpPr/>
          <p:nvPr userDrawn="1"/>
        </p:nvCxnSpPr>
        <p:spPr>
          <a:xfrm>
            <a:off x="162124" y="6876975"/>
            <a:ext cx="10441160" cy="0"/>
          </a:xfrm>
          <a:prstGeom prst="line">
            <a:avLst/>
          </a:prstGeom>
          <a:ln>
            <a:solidFill>
              <a:srgbClr val="78C7C7"/>
            </a:solidFill>
          </a:ln>
        </p:spPr>
        <p:style>
          <a:lnRef idx="1">
            <a:schemeClr val="accent1"/>
          </a:lnRef>
          <a:fillRef idx="0">
            <a:schemeClr val="accent1"/>
          </a:fillRef>
          <a:effectRef idx="0">
            <a:schemeClr val="accent1"/>
          </a:effectRef>
          <a:fontRef idx="minor">
            <a:schemeClr val="tx1"/>
          </a:fontRef>
        </p:style>
      </p:cxnSp>
      <p:pic>
        <p:nvPicPr>
          <p:cNvPr id="2" name="Afbeelding 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605728" y="7004595"/>
            <a:ext cx="997556" cy="376436"/>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iming>
    <p:tnLst>
      <p:par>
        <p:cTn id="1" dur="indefinite" restart="never" nodeType="tmRoot"/>
      </p:par>
    </p:tnLst>
  </p:timing>
  <p:hf hdr="0" ftr="0" dt="0"/>
  <p:txStyles>
    <p:titleStyle>
      <a:lvl1pPr algn="l" defTabSz="995363" rtl="0" eaLnBrk="0" fontAlgn="base" hangingPunct="0">
        <a:spcBef>
          <a:spcPct val="0"/>
        </a:spcBef>
        <a:spcAft>
          <a:spcPct val="0"/>
        </a:spcAft>
        <a:defRPr sz="2800">
          <a:solidFill>
            <a:schemeClr val="tx2"/>
          </a:solidFill>
          <a:latin typeface="+mj-lt"/>
          <a:ea typeface="+mj-ea"/>
          <a:cs typeface="+mj-cs"/>
        </a:defRPr>
      </a:lvl1pPr>
      <a:lvl2pPr algn="l" defTabSz="995363" rtl="0" eaLnBrk="0" fontAlgn="base" hangingPunct="0">
        <a:spcBef>
          <a:spcPct val="0"/>
        </a:spcBef>
        <a:spcAft>
          <a:spcPct val="0"/>
        </a:spcAft>
        <a:defRPr sz="2800">
          <a:solidFill>
            <a:schemeClr val="tx2"/>
          </a:solidFill>
          <a:latin typeface="Verdana" pitchFamily="34" charset="0"/>
        </a:defRPr>
      </a:lvl2pPr>
      <a:lvl3pPr algn="l" defTabSz="995363" rtl="0" eaLnBrk="0" fontAlgn="base" hangingPunct="0">
        <a:spcBef>
          <a:spcPct val="0"/>
        </a:spcBef>
        <a:spcAft>
          <a:spcPct val="0"/>
        </a:spcAft>
        <a:defRPr sz="2800">
          <a:solidFill>
            <a:schemeClr val="tx2"/>
          </a:solidFill>
          <a:latin typeface="Verdana" pitchFamily="34" charset="0"/>
        </a:defRPr>
      </a:lvl3pPr>
      <a:lvl4pPr algn="l" defTabSz="995363" rtl="0" eaLnBrk="0" fontAlgn="base" hangingPunct="0">
        <a:spcBef>
          <a:spcPct val="0"/>
        </a:spcBef>
        <a:spcAft>
          <a:spcPct val="0"/>
        </a:spcAft>
        <a:defRPr sz="2800">
          <a:solidFill>
            <a:schemeClr val="tx2"/>
          </a:solidFill>
          <a:latin typeface="Verdana" pitchFamily="34" charset="0"/>
        </a:defRPr>
      </a:lvl4pPr>
      <a:lvl5pPr algn="l" defTabSz="995363" rtl="0" eaLnBrk="0" fontAlgn="base" hangingPunct="0">
        <a:spcBef>
          <a:spcPct val="0"/>
        </a:spcBef>
        <a:spcAft>
          <a:spcPct val="0"/>
        </a:spcAft>
        <a:defRPr sz="2800">
          <a:solidFill>
            <a:schemeClr val="tx2"/>
          </a:solidFill>
          <a:latin typeface="Verdana" pitchFamily="34" charset="0"/>
        </a:defRPr>
      </a:lvl5pPr>
      <a:lvl6pPr marL="457200" algn="l" defTabSz="995363" rtl="0" fontAlgn="base">
        <a:spcBef>
          <a:spcPct val="0"/>
        </a:spcBef>
        <a:spcAft>
          <a:spcPct val="0"/>
        </a:spcAft>
        <a:defRPr sz="2800">
          <a:solidFill>
            <a:schemeClr val="tx2"/>
          </a:solidFill>
          <a:latin typeface="Franklin Gothic Heavy" pitchFamily="34" charset="0"/>
        </a:defRPr>
      </a:lvl6pPr>
      <a:lvl7pPr marL="914400" algn="l" defTabSz="995363" rtl="0" fontAlgn="base">
        <a:spcBef>
          <a:spcPct val="0"/>
        </a:spcBef>
        <a:spcAft>
          <a:spcPct val="0"/>
        </a:spcAft>
        <a:defRPr sz="2800">
          <a:solidFill>
            <a:schemeClr val="tx2"/>
          </a:solidFill>
          <a:latin typeface="Franklin Gothic Heavy" pitchFamily="34" charset="0"/>
        </a:defRPr>
      </a:lvl7pPr>
      <a:lvl8pPr marL="1371600" algn="l" defTabSz="995363" rtl="0" fontAlgn="base">
        <a:spcBef>
          <a:spcPct val="0"/>
        </a:spcBef>
        <a:spcAft>
          <a:spcPct val="0"/>
        </a:spcAft>
        <a:defRPr sz="2800">
          <a:solidFill>
            <a:schemeClr val="tx2"/>
          </a:solidFill>
          <a:latin typeface="Franklin Gothic Heavy" pitchFamily="34" charset="0"/>
        </a:defRPr>
      </a:lvl8pPr>
      <a:lvl9pPr marL="1828800" algn="l" defTabSz="995363" rtl="0" fontAlgn="base">
        <a:spcBef>
          <a:spcPct val="0"/>
        </a:spcBef>
        <a:spcAft>
          <a:spcPct val="0"/>
        </a:spcAft>
        <a:defRPr sz="2800">
          <a:solidFill>
            <a:schemeClr val="tx2"/>
          </a:solidFill>
          <a:latin typeface="Franklin Gothic Heavy" pitchFamily="34" charset="0"/>
        </a:defRPr>
      </a:lvl9pPr>
    </p:titleStyle>
    <p:bodyStyle>
      <a:lvl1pPr marL="373063" indent="-373063" algn="l" defTabSz="995363" rtl="0" eaLnBrk="0" fontAlgn="base" hangingPunct="0">
        <a:spcBef>
          <a:spcPct val="20000"/>
        </a:spcBef>
        <a:spcAft>
          <a:spcPct val="0"/>
        </a:spcAft>
        <a:buFontTx/>
        <a:buBlip>
          <a:blip r:embed="rId14"/>
        </a:buBlip>
        <a:defRPr sz="1400">
          <a:solidFill>
            <a:schemeClr val="tx1"/>
          </a:solidFill>
          <a:latin typeface="+mn-lt"/>
          <a:ea typeface="+mn-ea"/>
          <a:cs typeface="+mn-cs"/>
        </a:defRPr>
      </a:lvl1pPr>
      <a:lvl2pPr marL="809625" indent="-311150" algn="l" defTabSz="995363" rtl="0" eaLnBrk="0" fontAlgn="base" hangingPunct="0">
        <a:spcBef>
          <a:spcPct val="20000"/>
        </a:spcBef>
        <a:spcAft>
          <a:spcPct val="0"/>
        </a:spcAft>
        <a:buChar char="•"/>
        <a:defRPr sz="1400">
          <a:solidFill>
            <a:schemeClr val="tx1"/>
          </a:solidFill>
          <a:latin typeface="+mn-lt"/>
        </a:defRPr>
      </a:lvl2pPr>
      <a:lvl3pPr marL="1244600" indent="-249238" algn="l" defTabSz="995363" rtl="0" eaLnBrk="0" fontAlgn="base" hangingPunct="0">
        <a:spcBef>
          <a:spcPct val="20000"/>
        </a:spcBef>
        <a:spcAft>
          <a:spcPct val="0"/>
        </a:spcAft>
        <a:buChar char="o"/>
        <a:defRPr sz="1400">
          <a:solidFill>
            <a:schemeClr val="tx1"/>
          </a:solidFill>
          <a:latin typeface="+mn-lt"/>
        </a:defRPr>
      </a:lvl3pPr>
      <a:lvl4pPr marL="1743075" indent="-249238" algn="l" defTabSz="995363" rtl="0" eaLnBrk="0" fontAlgn="base" hangingPunct="0">
        <a:spcBef>
          <a:spcPct val="20000"/>
        </a:spcBef>
        <a:spcAft>
          <a:spcPct val="0"/>
        </a:spcAft>
        <a:buFont typeface="Arial" charset="0"/>
        <a:buChar char="–"/>
        <a:defRPr sz="1400">
          <a:solidFill>
            <a:schemeClr val="tx1"/>
          </a:solidFill>
          <a:latin typeface="+mn-lt"/>
        </a:defRPr>
      </a:lvl4pPr>
      <a:lvl5pPr marL="2239963" indent="-249238" algn="l" defTabSz="995363" rtl="0" eaLnBrk="0" fontAlgn="base" hangingPunct="0">
        <a:spcBef>
          <a:spcPct val="20000"/>
        </a:spcBef>
        <a:spcAft>
          <a:spcPct val="0"/>
        </a:spcAft>
        <a:buChar char="»"/>
        <a:defRPr sz="1400">
          <a:solidFill>
            <a:schemeClr val="tx1"/>
          </a:solidFill>
          <a:latin typeface="+mn-lt"/>
        </a:defRPr>
      </a:lvl5pPr>
      <a:lvl6pPr marL="2697163" indent="-249238" algn="l" defTabSz="995363" rtl="0" fontAlgn="base">
        <a:spcBef>
          <a:spcPct val="20000"/>
        </a:spcBef>
        <a:spcAft>
          <a:spcPct val="0"/>
        </a:spcAft>
        <a:buChar char="»"/>
        <a:defRPr sz="1400">
          <a:solidFill>
            <a:schemeClr val="tx1"/>
          </a:solidFill>
          <a:latin typeface="+mn-lt"/>
        </a:defRPr>
      </a:lvl6pPr>
      <a:lvl7pPr marL="3154363" indent="-249238" algn="l" defTabSz="995363" rtl="0" fontAlgn="base">
        <a:spcBef>
          <a:spcPct val="20000"/>
        </a:spcBef>
        <a:spcAft>
          <a:spcPct val="0"/>
        </a:spcAft>
        <a:buChar char="»"/>
        <a:defRPr sz="1400">
          <a:solidFill>
            <a:schemeClr val="tx1"/>
          </a:solidFill>
          <a:latin typeface="+mn-lt"/>
        </a:defRPr>
      </a:lvl7pPr>
      <a:lvl8pPr marL="3611563" indent="-249238" algn="l" defTabSz="995363" rtl="0" fontAlgn="base">
        <a:spcBef>
          <a:spcPct val="20000"/>
        </a:spcBef>
        <a:spcAft>
          <a:spcPct val="0"/>
        </a:spcAft>
        <a:buChar char="»"/>
        <a:defRPr sz="1400">
          <a:solidFill>
            <a:schemeClr val="tx1"/>
          </a:solidFill>
          <a:latin typeface="+mn-lt"/>
        </a:defRPr>
      </a:lvl8pPr>
      <a:lvl9pPr marL="4068763" indent="-249238" algn="l" defTabSz="995363" rtl="0" fontAlgn="base">
        <a:spcBef>
          <a:spcPct val="20000"/>
        </a:spcBef>
        <a:spcAft>
          <a:spcPct val="0"/>
        </a:spcAft>
        <a:buChar char="»"/>
        <a:defRPr sz="14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nl.wikipedia.org/wiki/Koppel_(natuurkunde)" TargetMode="External"/><Relationship Id="rId7" Type="http://schemas.openxmlformats.org/officeDocument/2006/relationships/hyperlink" Target="https://nl.wikipedia.org/wiki/Liftkracht" TargetMode="External"/><Relationship Id="rId2" Type="http://schemas.openxmlformats.org/officeDocument/2006/relationships/hyperlink" Target="https://nl.wikipedia.org/wiki/Onbemand_luchtvaartuig" TargetMode="External"/><Relationship Id="rId1" Type="http://schemas.openxmlformats.org/officeDocument/2006/relationships/slideLayout" Target="../slideLayouts/slideLayout2.xml"/><Relationship Id="rId6" Type="http://schemas.openxmlformats.org/officeDocument/2006/relationships/hyperlink" Target="https://nl.wikipedia.org/wiki/Invalshoek_(luchtvaart)" TargetMode="External"/><Relationship Id="rId5" Type="http://schemas.openxmlformats.org/officeDocument/2006/relationships/hyperlink" Target="https://nl.wikipedia.org/wiki/Koers_(richting)" TargetMode="External"/><Relationship Id="rId4" Type="http://schemas.openxmlformats.org/officeDocument/2006/relationships/hyperlink" Target="https://nl.wikipedia.org/wiki/Vliegtui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ideo" Target="https://www.youtube.com/embed/y-rEI4bezWc" TargetMode="Externa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MZs9GY5Zq00" TargetMode="External"/><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p:cNvSpPr txBox="1"/>
          <p:nvPr/>
        </p:nvSpPr>
        <p:spPr>
          <a:xfrm>
            <a:off x="2898428" y="6444927"/>
            <a:ext cx="6480720" cy="646331"/>
          </a:xfrm>
          <a:prstGeom prst="rect">
            <a:avLst/>
          </a:prstGeom>
          <a:noFill/>
        </p:spPr>
        <p:txBody>
          <a:bodyPr wrap="square" rtlCol="0">
            <a:spAutoFit/>
          </a:bodyPr>
          <a:lstStyle/>
          <a:p>
            <a:pPr algn="ctr"/>
            <a:r>
              <a:rPr lang="nl-NL" sz="1800" dirty="0" smtClean="0">
                <a:solidFill>
                  <a:srgbClr val="000000"/>
                </a:solidFill>
                <a:latin typeface="+mj-lt"/>
              </a:rPr>
              <a:t>Presentator ~ Jan Boerema ~ februari 2016</a:t>
            </a:r>
          </a:p>
          <a:p>
            <a:pPr algn="ctr"/>
            <a:r>
              <a:rPr lang="nl-NL" sz="1800" dirty="0" smtClean="0">
                <a:solidFill>
                  <a:srgbClr val="000000"/>
                </a:solidFill>
                <a:latin typeface="+mj-lt"/>
              </a:rPr>
              <a:t>Auteur ~ Rob van </a:t>
            </a:r>
            <a:r>
              <a:rPr lang="nl-NL" sz="1800" dirty="0" err="1" smtClean="0">
                <a:solidFill>
                  <a:srgbClr val="000000"/>
                </a:solidFill>
                <a:latin typeface="+mj-lt"/>
              </a:rPr>
              <a:t>Geuns</a:t>
            </a:r>
            <a:r>
              <a:rPr lang="nl-NL" sz="1800" dirty="0" smtClean="0">
                <a:solidFill>
                  <a:srgbClr val="000000"/>
                </a:solidFill>
                <a:latin typeface="+mj-lt"/>
              </a:rPr>
              <a:t> ~ Oktober 2015</a:t>
            </a:r>
            <a:endParaRPr lang="nl-NL" sz="1800" dirty="0">
              <a:solidFill>
                <a:srgbClr val="000000"/>
              </a:solidFill>
              <a:latin typeface="+mj-lt"/>
            </a:endParaRPr>
          </a:p>
        </p:txBody>
      </p:sp>
      <p:sp>
        <p:nvSpPr>
          <p:cNvPr id="8" name="Tekstvak 7"/>
          <p:cNvSpPr txBox="1"/>
          <p:nvPr/>
        </p:nvSpPr>
        <p:spPr>
          <a:xfrm>
            <a:off x="594172" y="2556495"/>
            <a:ext cx="4320480" cy="1015663"/>
          </a:xfrm>
          <a:prstGeom prst="rect">
            <a:avLst/>
          </a:prstGeom>
          <a:noFill/>
        </p:spPr>
        <p:txBody>
          <a:bodyPr wrap="square" rtlCol="0">
            <a:spAutoFit/>
          </a:bodyPr>
          <a:lstStyle/>
          <a:p>
            <a:r>
              <a:rPr lang="nl-NL" sz="6000" b="1" dirty="0" smtClean="0">
                <a:latin typeface="+mj-lt"/>
              </a:rPr>
              <a:t>DRONES</a:t>
            </a:r>
            <a:endParaRPr lang="nl-NL" sz="6000" b="1" dirty="0">
              <a:latin typeface="+mj-lt"/>
            </a:endParaRPr>
          </a:p>
        </p:txBody>
      </p:sp>
      <p:pic>
        <p:nvPicPr>
          <p:cNvPr id="3" name="Afbeelding 2"/>
          <p:cNvPicPr>
            <a:picLocks noChangeAspect="1"/>
          </p:cNvPicPr>
          <p:nvPr/>
        </p:nvPicPr>
        <p:blipFill>
          <a:blip r:embed="rId2"/>
          <a:stretch>
            <a:fillRect/>
          </a:stretch>
        </p:blipFill>
        <p:spPr>
          <a:xfrm>
            <a:off x="4410596" y="1404367"/>
            <a:ext cx="6089093" cy="4064470"/>
          </a:xfrm>
          <a:prstGeom prst="rect">
            <a:avLst/>
          </a:prstGeom>
        </p:spPr>
      </p:pic>
      <p:pic>
        <p:nvPicPr>
          <p:cNvPr id="11" name="Afbeelding 10" descr="drones_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156" y="3924647"/>
            <a:ext cx="1979538" cy="197953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1400" b="1" dirty="0"/>
              <a:t>Een </a:t>
            </a:r>
            <a:r>
              <a:rPr lang="nl-NL" sz="1400" b="1" dirty="0" err="1"/>
              <a:t>quadcopter</a:t>
            </a:r>
            <a:r>
              <a:rPr lang="nl-NL" sz="1400" b="1" dirty="0"/>
              <a:t> of </a:t>
            </a:r>
            <a:r>
              <a:rPr lang="nl-NL" sz="1400" b="1" dirty="0" err="1"/>
              <a:t>quadrocopter</a:t>
            </a:r>
            <a:r>
              <a:rPr lang="nl-NL" sz="1400" b="1" dirty="0"/>
              <a:t> is een hefschroefvliegtuig dat wordt aangedreven door vier propellers. Het is een type </a:t>
            </a:r>
            <a:r>
              <a:rPr lang="nl-NL" sz="1400" b="1" dirty="0">
                <a:hlinkClick r:id="rId2" tooltip="Onbemand luchtvaartuig"/>
              </a:rPr>
              <a:t>drone</a:t>
            </a:r>
            <a:r>
              <a:rPr lang="nl-NL" sz="1400" b="1" dirty="0"/>
              <a:t>.</a:t>
            </a:r>
          </a:p>
        </p:txBody>
      </p:sp>
      <p:sp>
        <p:nvSpPr>
          <p:cNvPr id="3" name="Tijdelijke aanduiding voor inhoud 2"/>
          <p:cNvSpPr>
            <a:spLocks noGrp="1"/>
          </p:cNvSpPr>
          <p:nvPr>
            <p:ph idx="1"/>
          </p:nvPr>
        </p:nvSpPr>
        <p:spPr/>
        <p:txBody>
          <a:bodyPr/>
          <a:lstStyle/>
          <a:p>
            <a:r>
              <a:rPr lang="nl-NL" dirty="0"/>
              <a:t>Om de </a:t>
            </a:r>
            <a:r>
              <a:rPr lang="nl-NL" dirty="0" err="1"/>
              <a:t>quadcopter</a:t>
            </a:r>
            <a:r>
              <a:rPr lang="nl-NL" dirty="0"/>
              <a:t> in beweging te brengen zijn er vier verschillende mogelijkheden.</a:t>
            </a:r>
          </a:p>
          <a:p>
            <a:pPr marL="457200" indent="-457200">
              <a:buFont typeface="Arial"/>
              <a:buChar char="•"/>
            </a:pPr>
            <a:r>
              <a:rPr lang="nl-NL" dirty="0"/>
              <a:t>Om de </a:t>
            </a:r>
            <a:r>
              <a:rPr lang="nl-NL" dirty="0" err="1"/>
              <a:t>quadcopter</a:t>
            </a:r>
            <a:r>
              <a:rPr lang="nl-NL" dirty="0"/>
              <a:t> te laten stijgen/dalen moeten de vier motoren tegelijkertijd versneld/vertraagd worden. Dit zorgt ervoor dat de opwaartse kracht vanuit de motoren gaat stijgen/dalen.</a:t>
            </a:r>
          </a:p>
          <a:p>
            <a:pPr marL="457200" indent="-457200">
              <a:buFont typeface="Arial"/>
              <a:buChar char="•"/>
            </a:pPr>
            <a:r>
              <a:rPr lang="nl-NL" dirty="0"/>
              <a:t>Om de </a:t>
            </a:r>
            <a:r>
              <a:rPr lang="nl-NL" dirty="0" err="1"/>
              <a:t>quadcopter</a:t>
            </a:r>
            <a:r>
              <a:rPr lang="nl-NL" dirty="0"/>
              <a:t> om zijn verticale as te laten draaien, dus te laten gieren, moet de snelheid van twee motoren met dezelfde draairichting verhoogd worden. Het </a:t>
            </a:r>
            <a:r>
              <a:rPr lang="nl-NL" dirty="0">
                <a:hlinkClick r:id="rId3" tooltip="Koppel (natuurkunde)"/>
              </a:rPr>
              <a:t>koppel</a:t>
            </a:r>
            <a:r>
              <a:rPr lang="nl-NL" dirty="0"/>
              <a:t> op deze motoren wordt via deze handeling vergroot en zorgt zo voor een koppel op de </a:t>
            </a:r>
            <a:r>
              <a:rPr lang="nl-NL" dirty="0" err="1"/>
              <a:t>quadcopter</a:t>
            </a:r>
            <a:r>
              <a:rPr lang="nl-NL" dirty="0"/>
              <a:t> waardoor de </a:t>
            </a:r>
            <a:r>
              <a:rPr lang="nl-NL" dirty="0" err="1"/>
              <a:t>quadcopter</a:t>
            </a:r>
            <a:r>
              <a:rPr lang="nl-NL" dirty="0"/>
              <a:t> zal gieren.</a:t>
            </a:r>
          </a:p>
          <a:p>
            <a:pPr marL="457200" indent="-457200">
              <a:buFont typeface="Arial"/>
              <a:buChar char="•"/>
            </a:pPr>
            <a:r>
              <a:rPr lang="nl-NL" dirty="0"/>
              <a:t>Om de </a:t>
            </a:r>
            <a:r>
              <a:rPr lang="nl-NL" dirty="0" err="1"/>
              <a:t>quadcopter</a:t>
            </a:r>
            <a:r>
              <a:rPr lang="nl-NL" dirty="0"/>
              <a:t> vooruit/achteruit of links/rechts te laten bewegen in +-formatie is het noodzakelijk dat één motor sneller draait dan de andere. Hierdoor gaat de </a:t>
            </a:r>
            <a:r>
              <a:rPr lang="nl-NL" dirty="0" err="1"/>
              <a:t>quadcopter</a:t>
            </a:r>
            <a:r>
              <a:rPr lang="nl-NL" dirty="0"/>
              <a:t> kantelen en zo wordt de kracht zowel horizontaal als verticaal verdeeld met als gevolg dat de </a:t>
            </a:r>
            <a:r>
              <a:rPr lang="nl-NL" dirty="0" err="1"/>
              <a:t>quadcopter</a:t>
            </a:r>
            <a:r>
              <a:rPr lang="nl-NL" dirty="0"/>
              <a:t> zich verplaatst. In X-formatie daarentegen moeten 2 motoren tegelijkertijd worden aangestuurd om de </a:t>
            </a:r>
            <a:r>
              <a:rPr lang="nl-NL" dirty="0" err="1"/>
              <a:t>quadcopter</a:t>
            </a:r>
            <a:r>
              <a:rPr lang="nl-NL" dirty="0"/>
              <a:t> te laten hellen. Door de juiste motoren te kiezen kan men dus in alle richtingen manoeuvreren.</a:t>
            </a:r>
          </a:p>
          <a:p>
            <a:pPr marL="457200" indent="-457200">
              <a:buFont typeface="Arial"/>
              <a:buChar char="•"/>
            </a:pPr>
            <a:endParaRPr lang="nl-NL" dirty="0"/>
          </a:p>
          <a:p>
            <a:pPr marL="457200" indent="-457200" defTabSz="914400">
              <a:spcBef>
                <a:spcPct val="30000"/>
              </a:spcBef>
              <a:buFont typeface="Arial"/>
              <a:buChar char="•"/>
              <a:defRPr/>
            </a:pPr>
            <a:r>
              <a:rPr lang="nl-NL" dirty="0" smtClean="0"/>
              <a:t>Met </a:t>
            </a:r>
            <a:r>
              <a:rPr lang="nl-NL" b="1" dirty="0"/>
              <a:t>gieren</a:t>
            </a:r>
            <a:r>
              <a:rPr lang="nl-NL" dirty="0"/>
              <a:t> wordt in de luchtvaart een beweging om de </a:t>
            </a:r>
            <a:r>
              <a:rPr lang="nl-NL" dirty="0" err="1"/>
              <a:t>top-as</a:t>
            </a:r>
            <a:r>
              <a:rPr lang="nl-NL" dirty="0"/>
              <a:t> aangeduid. De </a:t>
            </a:r>
            <a:r>
              <a:rPr lang="nl-NL" dirty="0" err="1"/>
              <a:t>top-as</a:t>
            </a:r>
            <a:r>
              <a:rPr lang="nl-NL" dirty="0"/>
              <a:t> is een denkbeeldige lijn die verticaal door het zwaartepunt van het </a:t>
            </a:r>
            <a:r>
              <a:rPr lang="nl-NL" dirty="0">
                <a:hlinkClick r:id="rId4" tooltip="Vliegtuig"/>
              </a:rPr>
              <a:t>vliegtuig</a:t>
            </a:r>
            <a:r>
              <a:rPr lang="nl-NL" dirty="0"/>
              <a:t> loopt. Een draai om de </a:t>
            </a:r>
            <a:r>
              <a:rPr lang="nl-NL" dirty="0" err="1"/>
              <a:t>top-as</a:t>
            </a:r>
            <a:r>
              <a:rPr lang="nl-NL" dirty="0"/>
              <a:t> is dus een verandering van de richting waarin de neus van het vliegtuig staat. Dit gaat al dan niet gepaard met een </a:t>
            </a:r>
            <a:r>
              <a:rPr lang="nl-NL" dirty="0">
                <a:hlinkClick r:id="rId5" tooltip="Koers (richting)"/>
              </a:rPr>
              <a:t>koersverandering</a:t>
            </a:r>
            <a:r>
              <a:rPr lang="nl-NL" dirty="0"/>
              <a:t>. De term gieren is afkomstig uit de scheepvaart.</a:t>
            </a:r>
          </a:p>
          <a:p>
            <a:pPr marL="457200" indent="-457200" defTabSz="914400">
              <a:spcBef>
                <a:spcPct val="30000"/>
              </a:spcBef>
              <a:buFont typeface="Arial"/>
              <a:buChar char="•"/>
              <a:defRPr/>
            </a:pPr>
            <a:r>
              <a:rPr lang="nl-NL" dirty="0"/>
              <a:t>Met </a:t>
            </a:r>
            <a:r>
              <a:rPr lang="nl-NL" b="1" dirty="0"/>
              <a:t>stampen</a:t>
            </a:r>
            <a:r>
              <a:rPr lang="nl-NL" dirty="0"/>
              <a:t> wordt in de luchtvaart een beweging om de dwars-as aangeduid. De dwars-as is een denkbeeldige lijn die horizontaal door het zwaartepunt van het </a:t>
            </a:r>
            <a:r>
              <a:rPr lang="nl-NL" dirty="0">
                <a:hlinkClick r:id="rId4" tooltip="Vliegtuig"/>
              </a:rPr>
              <a:t>vliegtuig</a:t>
            </a:r>
            <a:r>
              <a:rPr lang="nl-NL" dirty="0"/>
              <a:t> loopt van vleugeltip tot vleugeltip. Bij een beweging om de dwars-as verandert de stand van het vliegtuig ten opzichte van de horizon, ofwel de </a:t>
            </a:r>
            <a:r>
              <a:rPr lang="nl-NL" dirty="0">
                <a:hlinkClick r:id="rId6" tooltip="Invalshoek (luchtvaart)"/>
              </a:rPr>
              <a:t>invalshoek</a:t>
            </a:r>
            <a:r>
              <a:rPr lang="nl-NL" dirty="0"/>
              <a:t> verandert waardoor de </a:t>
            </a:r>
            <a:r>
              <a:rPr lang="nl-NL" dirty="0">
                <a:hlinkClick r:id="rId7" tooltip="Liftkracht"/>
              </a:rPr>
              <a:t>liftkracht</a:t>
            </a:r>
            <a:r>
              <a:rPr lang="nl-NL" dirty="0"/>
              <a:t> wordt verkleind of vergroot.</a:t>
            </a:r>
          </a:p>
          <a:p>
            <a:endParaRPr lang="nl-NL" dirty="0"/>
          </a:p>
        </p:txBody>
      </p:sp>
      <p:sp>
        <p:nvSpPr>
          <p:cNvPr id="4" name="Tijdelijke aanduiding voor dianummer 3"/>
          <p:cNvSpPr>
            <a:spLocks noGrp="1"/>
          </p:cNvSpPr>
          <p:nvPr>
            <p:ph type="sldNum" sz="quarter" idx="11"/>
          </p:nvPr>
        </p:nvSpPr>
        <p:spPr/>
        <p:txBody>
          <a:bodyPr/>
          <a:lstStyle/>
          <a:p>
            <a:pPr>
              <a:defRPr/>
            </a:pPr>
            <a:fld id="{322D3366-8204-49F3-9817-AD0786795975}" type="slidenum">
              <a:rPr lang="nl-NL" smtClean="0"/>
              <a:pPr>
                <a:defRPr/>
              </a:pPr>
              <a:t>10</a:t>
            </a:fld>
            <a:endParaRPr lang="nl-NL"/>
          </a:p>
        </p:txBody>
      </p:sp>
    </p:spTree>
    <p:extLst>
      <p:ext uri="{BB962C8B-B14F-4D97-AF65-F5344CB8AC3E}">
        <p14:creationId xmlns:p14="http://schemas.microsoft.com/office/powerpoint/2010/main" val="2266816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p:cNvPicPr>
            <a:picLocks noChangeAspect="1"/>
          </p:cNvPicPr>
          <p:nvPr/>
        </p:nvPicPr>
        <p:blipFill>
          <a:blip r:embed="rId3"/>
          <a:stretch>
            <a:fillRect/>
          </a:stretch>
        </p:blipFill>
        <p:spPr>
          <a:xfrm>
            <a:off x="162124" y="2124447"/>
            <a:ext cx="7316166" cy="3456384"/>
          </a:xfrm>
          <a:prstGeom prst="rect">
            <a:avLst/>
          </a:prstGeom>
        </p:spPr>
      </p:pic>
      <p:sp>
        <p:nvSpPr>
          <p:cNvPr id="2" name="Titel 1"/>
          <p:cNvSpPr>
            <a:spLocks noGrp="1"/>
          </p:cNvSpPr>
          <p:nvPr>
            <p:ph type="title"/>
          </p:nvPr>
        </p:nvSpPr>
        <p:spPr/>
        <p:txBody>
          <a:bodyPr/>
          <a:lstStyle/>
          <a:p>
            <a:r>
              <a:rPr lang="nl-NL" sz="3600" b="1" dirty="0" smtClean="0"/>
              <a:t>STAMPEN, ROLLEN EN GIEREN</a:t>
            </a:r>
            <a:endParaRPr lang="nl-NL" sz="3600" b="1" dirty="0"/>
          </a:p>
        </p:txBody>
      </p:sp>
      <p:sp>
        <p:nvSpPr>
          <p:cNvPr id="4" name="Tijdelijke aanduiding voor dianummer 3"/>
          <p:cNvSpPr>
            <a:spLocks noGrp="1"/>
          </p:cNvSpPr>
          <p:nvPr>
            <p:ph type="sldNum" sz="quarter" idx="11"/>
          </p:nvPr>
        </p:nvSpPr>
        <p:spPr/>
        <p:txBody>
          <a:bodyPr/>
          <a:lstStyle/>
          <a:p>
            <a:pPr>
              <a:defRPr/>
            </a:pPr>
            <a:fld id="{322D3366-8204-49F3-9817-AD0786795975}" type="slidenum">
              <a:rPr lang="nl-NL" smtClean="0"/>
              <a:pPr>
                <a:defRPr/>
              </a:pPr>
              <a:t>11</a:t>
            </a:fld>
            <a:endParaRPr lang="nl-NL"/>
          </a:p>
        </p:txBody>
      </p:sp>
      <p:pic>
        <p:nvPicPr>
          <p:cNvPr id="5" name="Afbeelding 4"/>
          <p:cNvPicPr>
            <a:picLocks noChangeAspect="1"/>
          </p:cNvPicPr>
          <p:nvPr/>
        </p:nvPicPr>
        <p:blipFill>
          <a:blip r:embed="rId4"/>
          <a:stretch>
            <a:fillRect/>
          </a:stretch>
        </p:blipFill>
        <p:spPr>
          <a:xfrm>
            <a:off x="6426820" y="1260351"/>
            <a:ext cx="3586981" cy="5208297"/>
          </a:xfrm>
          <a:prstGeom prst="rect">
            <a:avLst/>
          </a:prstGeom>
        </p:spPr>
      </p:pic>
    </p:spTree>
    <p:extLst>
      <p:ext uri="{BB962C8B-B14F-4D97-AF65-F5344CB8AC3E}">
        <p14:creationId xmlns:p14="http://schemas.microsoft.com/office/powerpoint/2010/main" val="1089973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HOE VLIEGT EEN MULTICOPTER</a:t>
            </a:r>
            <a:endParaRPr lang="nl-NL" sz="3600" b="1" dirty="0"/>
          </a:p>
        </p:txBody>
      </p:sp>
      <p:pic>
        <p:nvPicPr>
          <p:cNvPr id="7" name="Tijdelijke aanduiding voor inhoud 6"/>
          <p:cNvPicPr>
            <a:picLocks noGrp="1" noChangeAspect="1"/>
          </p:cNvPicPr>
          <p:nvPr>
            <p:ph idx="1"/>
          </p:nvPr>
        </p:nvPicPr>
        <p:blipFill>
          <a:blip r:embed="rId3"/>
          <a:stretch>
            <a:fillRect/>
          </a:stretch>
        </p:blipFill>
        <p:spPr>
          <a:xfrm>
            <a:off x="135343" y="2268463"/>
            <a:ext cx="10155401" cy="4176464"/>
          </a:xfrm>
          <a:prstGeom prst="rect">
            <a:avLst/>
          </a:prstGeom>
        </p:spPr>
      </p:pic>
      <p:sp>
        <p:nvSpPr>
          <p:cNvPr id="3" name="Tijdelijke aanduiding voor dianummer 2"/>
          <p:cNvSpPr>
            <a:spLocks noGrp="1"/>
          </p:cNvSpPr>
          <p:nvPr>
            <p:ph type="sldNum" sz="quarter" idx="11"/>
          </p:nvPr>
        </p:nvSpPr>
        <p:spPr/>
        <p:txBody>
          <a:bodyPr/>
          <a:lstStyle/>
          <a:p>
            <a:pPr>
              <a:defRPr/>
            </a:pPr>
            <a:fld id="{322D3366-8204-49F3-9817-AD0786795975}" type="slidenum">
              <a:rPr lang="nl-NL" smtClean="0"/>
              <a:pPr>
                <a:defRPr/>
              </a:pPr>
              <a:t>12</a:t>
            </a:fld>
            <a:endParaRPr lang="nl-NL"/>
          </a:p>
        </p:txBody>
      </p:sp>
    </p:spTree>
    <p:extLst>
      <p:ext uri="{BB962C8B-B14F-4D97-AF65-F5344CB8AC3E}">
        <p14:creationId xmlns:p14="http://schemas.microsoft.com/office/powerpoint/2010/main" val="25963037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Gebruiksdoelen</a:t>
            </a:r>
            <a:endParaRPr lang="nl-NL" dirty="0"/>
          </a:p>
        </p:txBody>
      </p:sp>
      <p:pic>
        <p:nvPicPr>
          <p:cNvPr id="2050" name="Picture 2" descr="http://dogear6.files.wordpress.com/2012/01/om-search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548" y="1606089"/>
            <a:ext cx="2942112" cy="2942112"/>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ijdelijke aanduiding voor dianummer 2"/>
          <p:cNvSpPr>
            <a:spLocks noGrp="1"/>
          </p:cNvSpPr>
          <p:nvPr>
            <p:ph type="sldNum" sz="quarter" idx="11"/>
          </p:nvPr>
        </p:nvSpPr>
        <p:spPr/>
        <p:txBody>
          <a:bodyPr/>
          <a:lstStyle/>
          <a:p>
            <a:pPr>
              <a:defRPr/>
            </a:pPr>
            <a:fld id="{2171F287-6227-4FAF-A31E-2CB8FB265786}" type="slidenum">
              <a:rPr lang="nl-NL" smtClean="0"/>
              <a:pPr>
                <a:defRPr/>
              </a:pPr>
              <a:t>13</a:t>
            </a:fld>
            <a:endParaRPr lang="nl-NL"/>
          </a:p>
        </p:txBody>
      </p:sp>
    </p:spTree>
    <p:extLst>
      <p:ext uri="{BB962C8B-B14F-4D97-AF65-F5344CB8AC3E}">
        <p14:creationId xmlns:p14="http://schemas.microsoft.com/office/powerpoint/2010/main" val="3456767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GEBRUIKSCATEGORIEËN</a:t>
            </a:r>
            <a:endParaRPr lang="nl-NL" sz="3600" b="1" dirty="0"/>
          </a:p>
        </p:txBody>
      </p:sp>
      <p:sp>
        <p:nvSpPr>
          <p:cNvPr id="3" name="Tijdelijke aanduiding voor inhoud 2"/>
          <p:cNvSpPr>
            <a:spLocks noGrp="1"/>
          </p:cNvSpPr>
          <p:nvPr>
            <p:ph idx="1"/>
          </p:nvPr>
        </p:nvSpPr>
        <p:spPr>
          <a:xfrm>
            <a:off x="539750" y="1387475"/>
            <a:ext cx="9609138" cy="3257252"/>
          </a:xfrm>
        </p:spPr>
        <p:txBody>
          <a:bodyPr/>
          <a:lstStyle/>
          <a:p>
            <a:r>
              <a:rPr lang="nl-NL" sz="3200" dirty="0" smtClean="0"/>
              <a:t>Militair</a:t>
            </a:r>
          </a:p>
          <a:p>
            <a:endParaRPr lang="nl-NL" sz="3200" dirty="0" smtClean="0"/>
          </a:p>
          <a:p>
            <a:r>
              <a:rPr lang="nl-NL" sz="3200" dirty="0" smtClean="0"/>
              <a:t>Werk</a:t>
            </a:r>
          </a:p>
          <a:p>
            <a:endParaRPr lang="nl-NL" sz="3200" dirty="0" smtClean="0"/>
          </a:p>
          <a:p>
            <a:r>
              <a:rPr lang="nl-NL" sz="3200" dirty="0" smtClean="0"/>
              <a:t>Hobby</a:t>
            </a:r>
            <a:endParaRPr lang="nl-NL" sz="3200" dirty="0"/>
          </a:p>
        </p:txBody>
      </p:sp>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14</a:t>
            </a:fld>
            <a:endParaRPr lang="nl-NL"/>
          </a:p>
        </p:txBody>
      </p:sp>
    </p:spTree>
    <p:extLst>
      <p:ext uri="{BB962C8B-B14F-4D97-AF65-F5344CB8AC3E}">
        <p14:creationId xmlns:p14="http://schemas.microsoft.com/office/powerpoint/2010/main" val="301858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MILITAIR</a:t>
            </a:r>
            <a:endParaRPr lang="nl-NL" sz="3600" b="1" dirty="0"/>
          </a:p>
        </p:txBody>
      </p:sp>
      <p:sp>
        <p:nvSpPr>
          <p:cNvPr id="3" name="Tijdelijke aanduiding voor inhoud 2"/>
          <p:cNvSpPr>
            <a:spLocks noGrp="1"/>
          </p:cNvSpPr>
          <p:nvPr>
            <p:ph idx="1"/>
          </p:nvPr>
        </p:nvSpPr>
        <p:spPr/>
        <p:txBody>
          <a:bodyPr/>
          <a:lstStyle/>
          <a:p>
            <a:r>
              <a:rPr lang="nl-NL" sz="3200" dirty="0" smtClean="0"/>
              <a:t>Verkenning</a:t>
            </a:r>
          </a:p>
          <a:p>
            <a:r>
              <a:rPr lang="nl-NL" sz="3200" dirty="0" smtClean="0"/>
              <a:t>Aanval</a:t>
            </a:r>
          </a:p>
          <a:p>
            <a:r>
              <a:rPr lang="nl-NL" sz="3200" dirty="0" smtClean="0"/>
              <a:t>Begeleiding</a:t>
            </a:r>
          </a:p>
          <a:p>
            <a:endParaRPr lang="nl-NL" dirty="0"/>
          </a:p>
        </p:txBody>
      </p:sp>
      <p:pic>
        <p:nvPicPr>
          <p:cNvPr id="3076" name="Picture 4" descr="Afbeeldingsresultaat voor militaire dro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9201" y="3628136"/>
            <a:ext cx="4144459" cy="3120347"/>
          </a:xfrm>
          <a:prstGeom prst="rect">
            <a:avLst/>
          </a:prstGeom>
          <a:noFill/>
          <a:extLst>
            <a:ext uri="{909E8E84-426E-40dd-AFC4-6F175D3DCCD1}">
              <a14:hiddenFill xmlns="" xmlns:a14="http://schemas.microsoft.com/office/drawing/2010/main">
                <a:solidFill>
                  <a:srgbClr val="FFFFFF"/>
                </a:solidFill>
              </a14:hiddenFill>
            </a:ext>
          </a:extLst>
        </p:spPr>
      </p:pic>
      <p:pic>
        <p:nvPicPr>
          <p:cNvPr id="3082" name="Picture 10" descr="http://www.lactualite.com/wp-content/uploads/2012/11/drone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6010" y="1193354"/>
            <a:ext cx="3413427" cy="2236998"/>
          </a:xfrm>
          <a:prstGeom prst="rect">
            <a:avLst/>
          </a:prstGeom>
          <a:noFill/>
          <a:extLst>
            <a:ext uri="{909E8E84-426E-40dd-AFC4-6F175D3DCCD1}">
              <a14:hiddenFill xmlns="" xmlns:a14="http://schemas.microsoft.com/office/drawing/2010/main">
                <a:solidFill>
                  <a:srgbClr val="FFFFFF"/>
                </a:solidFill>
              </a14:hiddenFill>
            </a:ext>
          </a:extLst>
        </p:spPr>
      </p:pic>
      <p:pic>
        <p:nvPicPr>
          <p:cNvPr id="3084" name="Picture 12" descr="http://cdn2-europe1.new2.ladmedia.fr/var/europe1/storage/images/europe1/international/etats-unis-un-drone-et-un-avion-se-frolent-en-plein-ciel-929350/18646702-1-fre-FR/Etats-Unis-un-drone-et-un-avion-se-frolent-en-plein-cie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2204" y="3628136"/>
            <a:ext cx="4680520" cy="3120347"/>
          </a:xfrm>
          <a:prstGeom prst="rect">
            <a:avLst/>
          </a:prstGeom>
          <a:noFill/>
          <a:extLst>
            <a:ext uri="{909E8E84-426E-40dd-AFC4-6F175D3DCCD1}">
              <a14:hiddenFill xmlns="" xmlns:a14="http://schemas.microsoft.com/office/drawing/2010/main">
                <a:solidFill>
                  <a:srgbClr val="FFFFFF"/>
                </a:solidFill>
              </a14:hiddenFill>
            </a:ext>
          </a:extLst>
        </p:spPr>
      </p:pic>
      <p:pic>
        <p:nvPicPr>
          <p:cNvPr id="3086" name="Picture 14" descr="Afbeeldingsresultaat voor militaire dron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36685" y="1582501"/>
            <a:ext cx="2466975" cy="1847851"/>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15</a:t>
            </a:fld>
            <a:endParaRPr lang="nl-NL"/>
          </a:p>
        </p:txBody>
      </p:sp>
    </p:spTree>
    <p:extLst>
      <p:ext uri="{BB962C8B-B14F-4D97-AF65-F5344CB8AC3E}">
        <p14:creationId xmlns:p14="http://schemas.microsoft.com/office/powerpoint/2010/main" val="16155060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750" y="395288"/>
            <a:ext cx="3942854" cy="595312"/>
          </a:xfrm>
        </p:spPr>
        <p:txBody>
          <a:bodyPr/>
          <a:lstStyle/>
          <a:p>
            <a:r>
              <a:rPr lang="nl-NL" sz="3600" b="1" dirty="0" smtClean="0"/>
              <a:t>WERK</a:t>
            </a:r>
            <a:endParaRPr lang="nl-NL" sz="3600" b="1" dirty="0"/>
          </a:p>
        </p:txBody>
      </p:sp>
      <p:sp>
        <p:nvSpPr>
          <p:cNvPr id="3" name="Tijdelijke aanduiding voor inhoud 2"/>
          <p:cNvSpPr>
            <a:spLocks noGrp="1"/>
          </p:cNvSpPr>
          <p:nvPr>
            <p:ph idx="1"/>
          </p:nvPr>
        </p:nvSpPr>
        <p:spPr>
          <a:xfrm>
            <a:off x="594172" y="1188343"/>
            <a:ext cx="9223058" cy="4862247"/>
          </a:xfrm>
        </p:spPr>
        <p:txBody>
          <a:bodyPr/>
          <a:lstStyle/>
          <a:p>
            <a:r>
              <a:rPr lang="nl-NL" sz="3200" dirty="0" smtClean="0"/>
              <a:t>Besproeien</a:t>
            </a:r>
          </a:p>
          <a:p>
            <a:r>
              <a:rPr lang="nl-NL" sz="3200" dirty="0" smtClean="0"/>
              <a:t>Transport</a:t>
            </a:r>
          </a:p>
          <a:p>
            <a:r>
              <a:rPr lang="nl-NL" sz="3200" dirty="0" smtClean="0"/>
              <a:t>Luchtfotografie (film)</a:t>
            </a:r>
          </a:p>
          <a:p>
            <a:r>
              <a:rPr lang="nl-NL" sz="3200" dirty="0" smtClean="0"/>
              <a:t>Surveillance</a:t>
            </a:r>
          </a:p>
          <a:p>
            <a:r>
              <a:rPr lang="nl-NL" sz="3200" dirty="0" smtClean="0"/>
              <a:t>Brandweer</a:t>
            </a:r>
          </a:p>
          <a:p>
            <a:r>
              <a:rPr lang="nl-NL" sz="3200" dirty="0" smtClean="0"/>
              <a:t>Ambulance</a:t>
            </a:r>
          </a:p>
          <a:p>
            <a:r>
              <a:rPr lang="nl-NL" sz="3200" dirty="0" smtClean="0"/>
              <a:t>3D </a:t>
            </a:r>
            <a:r>
              <a:rPr lang="nl-NL" sz="3200" dirty="0" err="1" smtClean="0"/>
              <a:t>Mapping</a:t>
            </a:r>
            <a:endParaRPr lang="nl-NL" sz="3200" dirty="0" smtClean="0"/>
          </a:p>
          <a:p>
            <a:endParaRPr lang="nl-NL" dirty="0"/>
          </a:p>
        </p:txBody>
      </p:sp>
      <p:pic>
        <p:nvPicPr>
          <p:cNvPr id="4098" name="Picture 2" descr="http://fm.cnbc.com/applications/cnbc.com/resources/img/editorial/2014/06/13/101757941-497316241.530x298.jpg?v=14034595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6659" y="455349"/>
            <a:ext cx="3777907" cy="2124181"/>
          </a:xfrm>
          <a:prstGeom prst="rect">
            <a:avLst/>
          </a:prstGeom>
          <a:noFill/>
          <a:extLst>
            <a:ext uri="{909E8E84-426E-40dd-AFC4-6F175D3DCCD1}">
              <a14:hiddenFill xmlns="" xmlns:a14="http://schemas.microsoft.com/office/drawing/2010/main">
                <a:solidFill>
                  <a:srgbClr val="FFFFFF"/>
                </a:solidFill>
              </a14:hiddenFill>
            </a:ext>
          </a:extLst>
        </p:spPr>
      </p:pic>
      <p:pic>
        <p:nvPicPr>
          <p:cNvPr id="4104" name="Picture 8" descr="http://www.omgevingindepraktijk.nl/sites/default/files/faa-drones%5B1%5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26820" y="2508681"/>
            <a:ext cx="3949577" cy="2819998"/>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4266580" y="5220791"/>
            <a:ext cx="3192969" cy="1490468"/>
          </a:xfrm>
          <a:prstGeom prst="rect">
            <a:avLst/>
          </a:prstGeom>
        </p:spPr>
      </p:pic>
      <p:pic>
        <p:nvPicPr>
          <p:cNvPr id="4106" name="Picture 10" descr="http://media.nu.nl/m/m1oxfoka7kt6_wd1280.jpg/achter-lens-ambulance-drone-tu-delft-gepresenteerd.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2204" y="5364807"/>
            <a:ext cx="3640262" cy="2047647"/>
          </a:xfrm>
          <a:prstGeom prst="rect">
            <a:avLst/>
          </a:prstGeom>
          <a:noFill/>
          <a:extLst>
            <a:ext uri="{909E8E84-426E-40dd-AFC4-6F175D3DCCD1}">
              <a14:hiddenFill xmlns="" xmlns:a14="http://schemas.microsoft.com/office/drawing/2010/main">
                <a:solidFill>
                  <a:srgbClr val="FFFFFF"/>
                </a:solidFill>
              </a14:hiddenFill>
            </a:ext>
          </a:extLst>
        </p:spPr>
      </p:pic>
      <p:pic>
        <p:nvPicPr>
          <p:cNvPr id="4108" name="Picture 12" descr="Afbeeldingsresultaat voor drones voor de brandwe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74892" y="4500711"/>
            <a:ext cx="3269889" cy="2168080"/>
          </a:xfrm>
          <a:prstGeom prst="rect">
            <a:avLst/>
          </a:prstGeom>
          <a:noFill/>
          <a:extLst>
            <a:ext uri="{909E8E84-426E-40dd-AFC4-6F175D3DCCD1}">
              <a14:hiddenFill xmlns="" xmlns:a14="http://schemas.microsoft.com/office/drawing/2010/main">
                <a:solidFill>
                  <a:srgbClr val="FFFFFF"/>
                </a:solidFill>
              </a14:hiddenFill>
            </a:ext>
          </a:extLst>
        </p:spPr>
      </p:pic>
      <p:pic>
        <p:nvPicPr>
          <p:cNvPr id="4100" name="Picture 4" descr="http://www.trbimg.com/img-53c007ea/turbine/la-amazon-delivery-drones-seattle-20140711"/>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23661"/>
          <a:stretch/>
        </p:blipFill>
        <p:spPr bwMode="auto">
          <a:xfrm>
            <a:off x="3906540" y="3132559"/>
            <a:ext cx="3168352" cy="2138004"/>
          </a:xfrm>
          <a:prstGeom prst="rect">
            <a:avLst/>
          </a:prstGeom>
          <a:noFill/>
          <a:extLst>
            <a:ext uri="{909E8E84-426E-40dd-AFC4-6F175D3DCCD1}">
              <a14:hiddenFill xmlns="" xmlns:a14="http://schemas.microsoft.com/office/drawing/2010/main">
                <a:solidFill>
                  <a:srgbClr val="FFFFFF"/>
                </a:solidFill>
              </a14:hiddenFill>
            </a:ext>
          </a:extLst>
        </p:spPr>
      </p:pic>
      <p:sp>
        <p:nvSpPr>
          <p:cNvPr id="8" name="Tijdelijke aanduiding voor dianummer 7"/>
          <p:cNvSpPr>
            <a:spLocks noGrp="1"/>
          </p:cNvSpPr>
          <p:nvPr>
            <p:ph type="sldNum" sz="quarter" idx="11"/>
          </p:nvPr>
        </p:nvSpPr>
        <p:spPr/>
        <p:txBody>
          <a:bodyPr/>
          <a:lstStyle/>
          <a:p>
            <a:pPr>
              <a:defRPr/>
            </a:pPr>
            <a:fld id="{322D3366-8204-49F3-9817-AD0786795975}" type="slidenum">
              <a:rPr lang="nl-NL" smtClean="0"/>
              <a:pPr>
                <a:defRPr/>
              </a:pPr>
              <a:t>16</a:t>
            </a:fld>
            <a:endParaRPr lang="nl-NL"/>
          </a:p>
        </p:txBody>
      </p:sp>
    </p:spTree>
    <p:extLst>
      <p:ext uri="{BB962C8B-B14F-4D97-AF65-F5344CB8AC3E}">
        <p14:creationId xmlns:p14="http://schemas.microsoft.com/office/powerpoint/2010/main" val="22840060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53FCC852-E4A7-4185-83B3-43E898F27EEC}" type="slidenum">
              <a:rPr lang="nl-NL" smtClean="0"/>
              <a:pPr>
                <a:defRPr/>
              </a:pPr>
              <a:t>17</a:t>
            </a:fld>
            <a:endParaRPr lang="nl-NL"/>
          </a:p>
        </p:txBody>
      </p:sp>
      <p:pic>
        <p:nvPicPr>
          <p:cNvPr id="3" name="y-rEI4bezWc"/>
          <p:cNvPicPr>
            <a:picLocks noRot="1" noChangeAspect="1"/>
          </p:cNvPicPr>
          <p:nvPr>
            <a:videoFile r:link="rId1"/>
          </p:nvPr>
        </p:nvPicPr>
        <p:blipFill>
          <a:blip r:embed="rId4"/>
          <a:stretch>
            <a:fillRect/>
          </a:stretch>
        </p:blipFill>
        <p:spPr>
          <a:xfrm>
            <a:off x="1006544" y="828303"/>
            <a:ext cx="8192911" cy="4608512"/>
          </a:xfrm>
          <a:prstGeom prst="rect">
            <a:avLst/>
          </a:prstGeom>
        </p:spPr>
      </p:pic>
    </p:spTree>
    <p:extLst>
      <p:ext uri="{BB962C8B-B14F-4D97-AF65-F5344CB8AC3E}">
        <p14:creationId xmlns:p14="http://schemas.microsoft.com/office/powerpoint/2010/main" val="16161413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Mini Drone</a:t>
            </a:r>
            <a:endParaRPr lang="nl-NL" dirty="0"/>
          </a:p>
        </p:txBody>
      </p:sp>
      <p:pic>
        <p:nvPicPr>
          <p:cNvPr id="5" name="MZs9GY5Zq00"/>
          <p:cNvPicPr>
            <a:picLocks noGrp="1" noRot="1" noChangeAspect="1"/>
          </p:cNvPicPr>
          <p:nvPr>
            <p:ph idx="1"/>
            <a:videoFile r:link="rId1"/>
          </p:nvPr>
        </p:nvPicPr>
        <p:blipFill>
          <a:blip r:embed="rId4"/>
          <a:stretch>
            <a:fillRect/>
          </a:stretch>
        </p:blipFill>
        <p:spPr>
          <a:xfrm>
            <a:off x="1242244" y="1575161"/>
            <a:ext cx="8712968" cy="4901045"/>
          </a:xfrm>
          <a:prstGeom prst="rect">
            <a:avLst/>
          </a:prstGeom>
        </p:spPr>
      </p:pic>
      <p:sp>
        <p:nvSpPr>
          <p:cNvPr id="4" name="Tijdelijke aanduiding voor dianummer 3"/>
          <p:cNvSpPr>
            <a:spLocks noGrp="1"/>
          </p:cNvSpPr>
          <p:nvPr>
            <p:ph type="sldNum" sz="quarter" idx="11"/>
          </p:nvPr>
        </p:nvSpPr>
        <p:spPr/>
        <p:txBody>
          <a:bodyPr/>
          <a:lstStyle/>
          <a:p>
            <a:pPr>
              <a:defRPr/>
            </a:pPr>
            <a:fld id="{322D3366-8204-49F3-9817-AD0786795975}" type="slidenum">
              <a:rPr lang="nl-NL" smtClean="0"/>
              <a:pPr>
                <a:defRPr/>
              </a:pPr>
              <a:t>18</a:t>
            </a:fld>
            <a:endParaRPr lang="nl-NL"/>
          </a:p>
        </p:txBody>
      </p:sp>
    </p:spTree>
    <p:extLst>
      <p:ext uri="{BB962C8B-B14F-4D97-AF65-F5344CB8AC3E}">
        <p14:creationId xmlns:p14="http://schemas.microsoft.com/office/powerpoint/2010/main" val="27792064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HOBBY</a:t>
            </a:r>
            <a:endParaRPr lang="nl-NL" sz="3600" b="1" dirty="0"/>
          </a:p>
        </p:txBody>
      </p:sp>
      <p:sp>
        <p:nvSpPr>
          <p:cNvPr id="6" name="Tijdelijke aanduiding voor inhoud 5"/>
          <p:cNvSpPr>
            <a:spLocks noGrp="1"/>
          </p:cNvSpPr>
          <p:nvPr>
            <p:ph idx="1"/>
          </p:nvPr>
        </p:nvSpPr>
        <p:spPr/>
        <p:txBody>
          <a:bodyPr/>
          <a:lstStyle/>
          <a:p>
            <a:r>
              <a:rPr lang="nl-NL" sz="3200" dirty="0" smtClean="0"/>
              <a:t>Speelgoed</a:t>
            </a:r>
          </a:p>
          <a:p>
            <a:r>
              <a:rPr lang="nl-NL" sz="3200" dirty="0" smtClean="0"/>
              <a:t>Foto/film</a:t>
            </a:r>
          </a:p>
          <a:p>
            <a:r>
              <a:rPr lang="nl-NL" sz="3200" dirty="0" smtClean="0"/>
              <a:t>Competities </a:t>
            </a:r>
          </a:p>
          <a:p>
            <a:r>
              <a:rPr lang="nl-NL" sz="3200" dirty="0" smtClean="0"/>
              <a:t>Racen</a:t>
            </a:r>
            <a:endParaRPr lang="nl-NL" sz="32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0596" y="1476375"/>
            <a:ext cx="5324475" cy="3228975"/>
          </a:xfrm>
          <a:prstGeom prst="rect">
            <a:avLst/>
          </a:prstGeom>
        </p:spPr>
      </p:pic>
      <p:sp>
        <p:nvSpPr>
          <p:cNvPr id="8" name="Tijdelijke aanduiding voor dianummer 7"/>
          <p:cNvSpPr>
            <a:spLocks noGrp="1"/>
          </p:cNvSpPr>
          <p:nvPr>
            <p:ph type="sldNum" sz="quarter" idx="11"/>
          </p:nvPr>
        </p:nvSpPr>
        <p:spPr/>
        <p:txBody>
          <a:bodyPr/>
          <a:lstStyle/>
          <a:p>
            <a:pPr>
              <a:defRPr/>
            </a:pPr>
            <a:fld id="{322D3366-8204-49F3-9817-AD0786795975}" type="slidenum">
              <a:rPr lang="nl-NL" smtClean="0"/>
              <a:pPr>
                <a:defRPr/>
              </a:pPr>
              <a:t>19</a:t>
            </a:fld>
            <a:endParaRPr lang="nl-NL"/>
          </a:p>
        </p:txBody>
      </p:sp>
    </p:spTree>
    <p:extLst>
      <p:ext uri="{BB962C8B-B14F-4D97-AF65-F5344CB8AC3E}">
        <p14:creationId xmlns:p14="http://schemas.microsoft.com/office/powerpoint/2010/main" val="1078742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uniekeuitjes.nl/wp-content/uploads/2015/02/2_Parrot_AR.Drone_2.0_in_fligh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38788" y="4750175"/>
            <a:ext cx="4107947" cy="1954433"/>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nl-NL" sz="3600" b="1" dirty="0" smtClean="0"/>
              <a:t>INHOUD</a:t>
            </a:r>
            <a:endParaRPr lang="nl-NL" sz="3600" b="1" dirty="0"/>
          </a:p>
        </p:txBody>
      </p:sp>
      <p:sp>
        <p:nvSpPr>
          <p:cNvPr id="3" name="Tijdelijke aanduiding voor inhoud 2"/>
          <p:cNvSpPr>
            <a:spLocks noGrp="1"/>
          </p:cNvSpPr>
          <p:nvPr>
            <p:ph idx="1"/>
          </p:nvPr>
        </p:nvSpPr>
        <p:spPr/>
        <p:txBody>
          <a:bodyPr/>
          <a:lstStyle/>
          <a:p>
            <a:r>
              <a:rPr lang="nl-NL" sz="3200" dirty="0" smtClean="0"/>
              <a:t>Wat is een drone?</a:t>
            </a:r>
          </a:p>
          <a:p>
            <a:r>
              <a:rPr lang="nl-NL" sz="3200" dirty="0" smtClean="0"/>
              <a:t>Hoe werkt een drone?</a:t>
            </a:r>
          </a:p>
          <a:p>
            <a:r>
              <a:rPr lang="nl-NL" sz="3200" dirty="0" smtClean="0"/>
              <a:t>Gebruiksdoelen</a:t>
            </a:r>
          </a:p>
          <a:p>
            <a:r>
              <a:rPr lang="nl-NL" sz="3200" dirty="0" smtClean="0"/>
              <a:t>Regelgeving</a:t>
            </a:r>
          </a:p>
          <a:p>
            <a:r>
              <a:rPr lang="nl-NL" sz="3200" dirty="0" smtClean="0"/>
              <a:t>Wat heb ik nodig?</a:t>
            </a:r>
          </a:p>
          <a:p>
            <a:r>
              <a:rPr lang="nl-NL" sz="3200" dirty="0" err="1"/>
              <a:t>HCC!drones</a:t>
            </a:r>
            <a:endParaRPr lang="nl-NL" sz="3200" dirty="0"/>
          </a:p>
          <a:p>
            <a:endParaRPr lang="nl-NL" dirty="0" smtClean="0"/>
          </a:p>
          <a:p>
            <a:endParaRPr lang="nl-NL" dirty="0" smtClean="0"/>
          </a:p>
        </p:txBody>
      </p:sp>
      <p:sp>
        <p:nvSpPr>
          <p:cNvPr id="6" name="Tijdelijke aanduiding voor dianummer 5"/>
          <p:cNvSpPr>
            <a:spLocks noGrp="1"/>
          </p:cNvSpPr>
          <p:nvPr>
            <p:ph type="sldNum" sz="quarter" idx="4294967295"/>
          </p:nvPr>
        </p:nvSpPr>
        <p:spPr>
          <a:xfrm>
            <a:off x="522164" y="6876975"/>
            <a:ext cx="2406015" cy="402567"/>
          </a:xfrm>
          <a:prstGeom prst="rect">
            <a:avLst/>
          </a:prstGeom>
        </p:spPr>
        <p:txBody>
          <a:bodyPr/>
          <a:lstStyle/>
          <a:p>
            <a:fld id="{CC0D5734-3427-4385-9EE3-A8D07131E553}" type="slidenum">
              <a:rPr lang="nl-NL" smtClean="0">
                <a:solidFill>
                  <a:prstClr val="black"/>
                </a:solidFill>
              </a:rPr>
              <a:pPr/>
              <a:t>2</a:t>
            </a:fld>
            <a:endParaRPr lang="nl-NL" dirty="0">
              <a:solidFill>
                <a:prstClr val="black"/>
              </a:solidFill>
            </a:endParaRPr>
          </a:p>
        </p:txBody>
      </p:sp>
    </p:spTree>
    <p:extLst>
      <p:ext uri="{BB962C8B-B14F-4D97-AF65-F5344CB8AC3E}">
        <p14:creationId xmlns:p14="http://schemas.microsoft.com/office/powerpoint/2010/main" val="17591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p:cNvSpPr>
            <a:spLocks noGrp="1"/>
          </p:cNvSpPr>
          <p:nvPr>
            <p:ph type="title"/>
          </p:nvPr>
        </p:nvSpPr>
        <p:spPr>
          <a:xfrm>
            <a:off x="666180" y="396256"/>
            <a:ext cx="9223058" cy="648071"/>
          </a:xfrm>
        </p:spPr>
        <p:txBody>
          <a:bodyPr/>
          <a:lstStyle/>
          <a:p>
            <a:r>
              <a:rPr lang="nl-NL" sz="3600" b="1" dirty="0" smtClean="0">
                <a:solidFill>
                  <a:schemeClr val="tx1"/>
                </a:solidFill>
              </a:rPr>
              <a:t>WIKIPEDIA</a:t>
            </a:r>
            <a:endParaRPr lang="nl-NL" sz="3600" b="1" dirty="0">
              <a:solidFill>
                <a:schemeClr val="tx1"/>
              </a:solidFill>
            </a:endParaRPr>
          </a:p>
        </p:txBody>
      </p:sp>
      <p:sp>
        <p:nvSpPr>
          <p:cNvPr id="8" name="Tijdelijke aanduiding voor inhoud 2"/>
          <p:cNvSpPr>
            <a:spLocks noGrp="1"/>
          </p:cNvSpPr>
          <p:nvPr>
            <p:ph sz="half" idx="1"/>
          </p:nvPr>
        </p:nvSpPr>
        <p:spPr>
          <a:xfrm>
            <a:off x="378148" y="1116335"/>
            <a:ext cx="10081120" cy="5472608"/>
          </a:xfrm>
          <a:ln>
            <a:solidFill>
              <a:schemeClr val="accent1"/>
            </a:solidFill>
          </a:ln>
        </p:spPr>
        <p:txBody>
          <a:bodyPr numCol="2">
            <a:noAutofit/>
          </a:bodyPr>
          <a:lstStyle/>
          <a:p>
            <a:r>
              <a:rPr lang="nl-NL" sz="2200" dirty="0" smtClean="0">
                <a:solidFill>
                  <a:schemeClr val="tx1"/>
                </a:solidFill>
              </a:rPr>
              <a:t>Infrastructuur</a:t>
            </a:r>
          </a:p>
          <a:p>
            <a:pPr lvl="1"/>
            <a:r>
              <a:rPr lang="nl-NL" sz="2200" dirty="0" smtClean="0">
                <a:solidFill>
                  <a:schemeClr val="tx1"/>
                </a:solidFill>
              </a:rPr>
              <a:t>Geografie</a:t>
            </a:r>
          </a:p>
          <a:p>
            <a:pPr lvl="1"/>
            <a:r>
              <a:rPr lang="nl-NL" sz="2200" dirty="0" smtClean="0">
                <a:solidFill>
                  <a:schemeClr val="tx1"/>
                </a:solidFill>
              </a:rPr>
              <a:t>Wegennet</a:t>
            </a:r>
          </a:p>
          <a:p>
            <a:pPr lvl="1"/>
            <a:r>
              <a:rPr lang="nl-NL" sz="2200" dirty="0" smtClean="0">
                <a:solidFill>
                  <a:schemeClr val="tx1"/>
                </a:solidFill>
              </a:rPr>
              <a:t>Bruggen</a:t>
            </a:r>
          </a:p>
          <a:p>
            <a:pPr lvl="1"/>
            <a:r>
              <a:rPr lang="nl-NL" sz="2200" dirty="0" smtClean="0">
                <a:solidFill>
                  <a:schemeClr val="tx1"/>
                </a:solidFill>
              </a:rPr>
              <a:t>Pijpleidingen</a:t>
            </a:r>
          </a:p>
          <a:p>
            <a:pPr lvl="1"/>
            <a:r>
              <a:rPr lang="nl-NL" sz="2200" dirty="0" smtClean="0">
                <a:solidFill>
                  <a:schemeClr val="tx1"/>
                </a:solidFill>
              </a:rPr>
              <a:t>Rioolinspecties</a:t>
            </a:r>
          </a:p>
          <a:p>
            <a:pPr lvl="1"/>
            <a:r>
              <a:rPr lang="nl-NL" sz="2200" dirty="0" smtClean="0">
                <a:solidFill>
                  <a:schemeClr val="tx1"/>
                </a:solidFill>
              </a:rPr>
              <a:t>Hoogspanningsleidingen</a:t>
            </a:r>
          </a:p>
          <a:p>
            <a:pPr lvl="1"/>
            <a:r>
              <a:rPr lang="nl-NL" sz="2200" dirty="0" smtClean="0">
                <a:solidFill>
                  <a:schemeClr val="tx1"/>
                </a:solidFill>
              </a:rPr>
              <a:t>Zendmasten</a:t>
            </a:r>
          </a:p>
          <a:p>
            <a:r>
              <a:rPr lang="nl-NL" sz="2200" dirty="0" smtClean="0">
                <a:solidFill>
                  <a:schemeClr val="tx1"/>
                </a:solidFill>
              </a:rPr>
              <a:t>Klimaatonderzoek</a:t>
            </a:r>
          </a:p>
          <a:p>
            <a:r>
              <a:rPr lang="nl-NL" sz="2200" dirty="0" smtClean="0">
                <a:solidFill>
                  <a:schemeClr val="tx1"/>
                </a:solidFill>
              </a:rPr>
              <a:t>Radioactieve bronnen</a:t>
            </a:r>
          </a:p>
          <a:p>
            <a:r>
              <a:rPr lang="nl-NL" sz="2200" dirty="0">
                <a:solidFill>
                  <a:schemeClr val="tx1"/>
                </a:solidFill>
              </a:rPr>
              <a:t>Archeologie</a:t>
            </a:r>
          </a:p>
          <a:p>
            <a:r>
              <a:rPr lang="nl-NL" sz="2200" dirty="0">
                <a:solidFill>
                  <a:schemeClr val="tx1"/>
                </a:solidFill>
              </a:rPr>
              <a:t>Bescherming wilde dieren</a:t>
            </a:r>
          </a:p>
          <a:p>
            <a:r>
              <a:rPr lang="nl-NL" sz="2200" dirty="0" smtClean="0">
                <a:solidFill>
                  <a:schemeClr val="tx1"/>
                </a:solidFill>
              </a:rPr>
              <a:t>Vogels</a:t>
            </a:r>
          </a:p>
          <a:p>
            <a:pPr fontAlgn="auto">
              <a:spcAft>
                <a:spcPts val="0"/>
              </a:spcAft>
            </a:pPr>
            <a:r>
              <a:rPr lang="nl-NL" sz="2200" dirty="0"/>
              <a:t>Journalistiek</a:t>
            </a:r>
          </a:p>
          <a:p>
            <a:pPr fontAlgn="auto">
              <a:spcAft>
                <a:spcPts val="0"/>
              </a:spcAft>
            </a:pPr>
            <a:r>
              <a:rPr lang="nl-NL" sz="2200" dirty="0"/>
              <a:t>Cinematografie</a:t>
            </a:r>
          </a:p>
          <a:p>
            <a:pPr fontAlgn="auto">
              <a:spcAft>
                <a:spcPts val="0"/>
              </a:spcAft>
            </a:pPr>
            <a:r>
              <a:rPr lang="nl-NL" sz="2200" dirty="0"/>
              <a:t>Bouwtoezicht</a:t>
            </a:r>
          </a:p>
          <a:p>
            <a:pPr fontAlgn="auto">
              <a:spcAft>
                <a:spcPts val="0"/>
              </a:spcAft>
            </a:pPr>
            <a:r>
              <a:rPr lang="nl-NL" sz="2200" dirty="0"/>
              <a:t>Gebouwinspectie</a:t>
            </a:r>
          </a:p>
          <a:p>
            <a:pPr fontAlgn="auto">
              <a:spcAft>
                <a:spcPts val="0"/>
              </a:spcAft>
            </a:pPr>
            <a:r>
              <a:rPr lang="nl-NL" sz="2200" dirty="0"/>
              <a:t>RFID</a:t>
            </a:r>
          </a:p>
          <a:p>
            <a:pPr fontAlgn="auto">
              <a:spcAft>
                <a:spcPts val="0"/>
              </a:spcAft>
            </a:pPr>
            <a:r>
              <a:rPr lang="nl-NL" sz="2200" dirty="0"/>
              <a:t>Remote </a:t>
            </a:r>
            <a:r>
              <a:rPr lang="nl-NL" sz="2200" dirty="0" err="1"/>
              <a:t>sensing</a:t>
            </a:r>
            <a:endParaRPr lang="nl-NL" sz="2200" dirty="0"/>
          </a:p>
          <a:p>
            <a:pPr fontAlgn="auto">
              <a:spcAft>
                <a:spcPts val="0"/>
              </a:spcAft>
            </a:pPr>
            <a:r>
              <a:rPr lang="nl-NL" sz="2200" dirty="0"/>
              <a:t>Landbouwkundige bewaking</a:t>
            </a:r>
          </a:p>
          <a:p>
            <a:pPr fontAlgn="auto">
              <a:spcAft>
                <a:spcPts val="0"/>
              </a:spcAft>
            </a:pPr>
            <a:r>
              <a:rPr lang="nl-NL" sz="2200" dirty="0"/>
              <a:t>Hulpdiensten</a:t>
            </a:r>
          </a:p>
          <a:p>
            <a:pPr lvl="1" fontAlgn="auto">
              <a:spcAft>
                <a:spcPts val="0"/>
              </a:spcAft>
            </a:pPr>
            <a:r>
              <a:rPr lang="nl-NL" sz="2200" dirty="0"/>
              <a:t>Ambulance </a:t>
            </a:r>
            <a:r>
              <a:rPr lang="nl-NL" sz="2200" dirty="0" err="1"/>
              <a:t>drone</a:t>
            </a:r>
            <a:endParaRPr lang="nl-NL" sz="2200" dirty="0"/>
          </a:p>
          <a:p>
            <a:pPr lvl="1" fontAlgn="auto">
              <a:spcAft>
                <a:spcPts val="0"/>
              </a:spcAft>
            </a:pPr>
            <a:r>
              <a:rPr lang="nl-NL" sz="2200" dirty="0"/>
              <a:t>Telefoon opsporing</a:t>
            </a:r>
          </a:p>
          <a:p>
            <a:pPr lvl="1" fontAlgn="auto">
              <a:spcAft>
                <a:spcPts val="0"/>
              </a:spcAft>
            </a:pPr>
            <a:r>
              <a:rPr lang="nl-NL" sz="2200" dirty="0"/>
              <a:t>Pepperspray </a:t>
            </a:r>
            <a:r>
              <a:rPr lang="nl-NL" sz="2200" dirty="0" err="1"/>
              <a:t>drone</a:t>
            </a:r>
            <a:r>
              <a:rPr lang="nl-NL" sz="2200" dirty="0"/>
              <a:t>/ </a:t>
            </a:r>
            <a:r>
              <a:rPr lang="nl-NL" sz="2200" dirty="0" err="1"/>
              <a:t>taser</a:t>
            </a:r>
            <a:r>
              <a:rPr lang="nl-NL" sz="2200" dirty="0"/>
              <a:t> </a:t>
            </a:r>
            <a:r>
              <a:rPr lang="nl-NL" sz="2200" dirty="0" err="1"/>
              <a:t>drone</a:t>
            </a:r>
            <a:endParaRPr lang="nl-NL" sz="2200" dirty="0"/>
          </a:p>
          <a:p>
            <a:pPr fontAlgn="auto">
              <a:spcAft>
                <a:spcPts val="0"/>
              </a:spcAft>
            </a:pPr>
            <a:r>
              <a:rPr lang="nl-NL" sz="2200" dirty="0"/>
              <a:t>Bevoorrading</a:t>
            </a:r>
          </a:p>
          <a:p>
            <a:endParaRPr lang="nl-NL" sz="2000" dirty="0">
              <a:solidFill>
                <a:schemeClr val="tx1"/>
              </a:solidFill>
            </a:endParaRPr>
          </a:p>
        </p:txBody>
      </p:sp>
      <p:sp>
        <p:nvSpPr>
          <p:cNvPr id="2" name="Tijdelijke aanduiding voor dianummer 1"/>
          <p:cNvSpPr>
            <a:spLocks noGrp="1"/>
          </p:cNvSpPr>
          <p:nvPr>
            <p:ph type="sldNum" sz="quarter" idx="11"/>
          </p:nvPr>
        </p:nvSpPr>
        <p:spPr/>
        <p:txBody>
          <a:bodyPr/>
          <a:lstStyle/>
          <a:p>
            <a:pPr>
              <a:defRPr/>
            </a:pPr>
            <a:fld id="{322D3366-8204-49F3-9817-AD0786795975}" type="slidenum">
              <a:rPr lang="nl-NL" smtClean="0"/>
              <a:pPr>
                <a:defRPr/>
              </a:pPr>
              <a:t>20</a:t>
            </a:fld>
            <a:endParaRPr lang="nl-NL"/>
          </a:p>
        </p:txBody>
      </p:sp>
    </p:spTree>
    <p:extLst>
      <p:ext uri="{BB962C8B-B14F-4D97-AF65-F5344CB8AC3E}">
        <p14:creationId xmlns:p14="http://schemas.microsoft.com/office/powerpoint/2010/main" val="4444294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BESTURING</a:t>
            </a:r>
            <a:endParaRPr lang="nl-NL" sz="3600" b="1" dirty="0"/>
          </a:p>
        </p:txBody>
      </p:sp>
      <p:sp>
        <p:nvSpPr>
          <p:cNvPr id="3" name="Tijdelijke aanduiding voor inhoud 2"/>
          <p:cNvSpPr>
            <a:spLocks noGrp="1"/>
          </p:cNvSpPr>
          <p:nvPr>
            <p:ph idx="1"/>
          </p:nvPr>
        </p:nvSpPr>
        <p:spPr/>
        <p:txBody>
          <a:bodyPr/>
          <a:lstStyle/>
          <a:p>
            <a:r>
              <a:rPr lang="nl-NL" sz="3200" dirty="0" smtClean="0"/>
              <a:t>Remote control met joystick etc.</a:t>
            </a:r>
          </a:p>
          <a:p>
            <a:r>
              <a:rPr lang="nl-NL" sz="3200" dirty="0" smtClean="0"/>
              <a:t>Tablet/Telefoon</a:t>
            </a:r>
          </a:p>
          <a:p>
            <a:r>
              <a:rPr lang="nl-NL" sz="3200" dirty="0" smtClean="0"/>
              <a:t>Virtual </a:t>
            </a:r>
            <a:r>
              <a:rPr lang="nl-NL" sz="3200" dirty="0" err="1" smtClean="0"/>
              <a:t>Reality</a:t>
            </a:r>
            <a:r>
              <a:rPr lang="nl-NL" sz="3200" dirty="0" smtClean="0"/>
              <a:t> headset</a:t>
            </a:r>
          </a:p>
        </p:txBody>
      </p:sp>
      <p:pic>
        <p:nvPicPr>
          <p:cNvPr id="7" name="Afbeelding 6"/>
          <p:cNvPicPr>
            <a:picLocks noChangeAspect="1"/>
          </p:cNvPicPr>
          <p:nvPr/>
        </p:nvPicPr>
        <p:blipFill>
          <a:blip r:embed="rId3"/>
          <a:stretch>
            <a:fillRect/>
          </a:stretch>
        </p:blipFill>
        <p:spPr>
          <a:xfrm>
            <a:off x="6786860" y="2700511"/>
            <a:ext cx="3343931" cy="3018338"/>
          </a:xfrm>
          <a:prstGeom prst="rect">
            <a:avLst/>
          </a:prstGeom>
        </p:spPr>
      </p:pic>
      <p:pic>
        <p:nvPicPr>
          <p:cNvPr id="8" name="Afbeelding 7"/>
          <p:cNvPicPr>
            <a:picLocks noChangeAspect="1"/>
          </p:cNvPicPr>
          <p:nvPr/>
        </p:nvPicPr>
        <p:blipFill>
          <a:blip r:embed="rId4"/>
          <a:stretch>
            <a:fillRect/>
          </a:stretch>
        </p:blipFill>
        <p:spPr>
          <a:xfrm>
            <a:off x="90116" y="3852639"/>
            <a:ext cx="6722695" cy="1395070"/>
          </a:xfrm>
          <a:prstGeom prst="rect">
            <a:avLst/>
          </a:prstGeom>
        </p:spPr>
      </p:pic>
      <p:sp>
        <p:nvSpPr>
          <p:cNvPr id="9" name="Tijdelijke aanduiding voor dianummer 8"/>
          <p:cNvSpPr>
            <a:spLocks noGrp="1"/>
          </p:cNvSpPr>
          <p:nvPr>
            <p:ph type="sldNum" sz="quarter" idx="11"/>
          </p:nvPr>
        </p:nvSpPr>
        <p:spPr/>
        <p:txBody>
          <a:bodyPr/>
          <a:lstStyle/>
          <a:p>
            <a:pPr>
              <a:defRPr/>
            </a:pPr>
            <a:fld id="{322D3366-8204-49F3-9817-AD0786795975}" type="slidenum">
              <a:rPr lang="nl-NL" smtClean="0"/>
              <a:pPr>
                <a:defRPr/>
              </a:pPr>
              <a:t>21</a:t>
            </a:fld>
            <a:endParaRPr lang="nl-NL"/>
          </a:p>
        </p:txBody>
      </p:sp>
    </p:spTree>
    <p:extLst>
      <p:ext uri="{BB962C8B-B14F-4D97-AF65-F5344CB8AC3E}">
        <p14:creationId xmlns:p14="http://schemas.microsoft.com/office/powerpoint/2010/main" val="31525064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GIMBAL</a:t>
            </a:r>
            <a:endParaRPr lang="nl-NL" sz="3600" b="1" dirty="0"/>
          </a:p>
        </p:txBody>
      </p:sp>
      <p:sp>
        <p:nvSpPr>
          <p:cNvPr id="3" name="Tijdelijke aanduiding voor inhoud 2"/>
          <p:cNvSpPr>
            <a:spLocks noGrp="1"/>
          </p:cNvSpPr>
          <p:nvPr>
            <p:ph idx="1"/>
          </p:nvPr>
        </p:nvSpPr>
        <p:spPr/>
        <p:txBody>
          <a:bodyPr/>
          <a:lstStyle/>
          <a:p>
            <a:r>
              <a:rPr lang="nl-NL" sz="3200" dirty="0" smtClean="0"/>
              <a:t>Gyroscoop voor de camera</a:t>
            </a:r>
          </a:p>
          <a:p>
            <a:pPr lvl="1"/>
            <a:r>
              <a:rPr lang="nl-NL" sz="3200" dirty="0" smtClean="0"/>
              <a:t>Houdt camera in dezelfde positie tijdens het vliegen</a:t>
            </a:r>
          </a:p>
          <a:p>
            <a:pPr lvl="1"/>
            <a:r>
              <a:rPr lang="nl-NL" sz="3200" dirty="0" smtClean="0"/>
              <a:t>Maakt kanteling mogelijk</a:t>
            </a:r>
            <a:endParaRPr lang="nl-NL" sz="3200" dirty="0"/>
          </a:p>
        </p:txBody>
      </p:sp>
      <p:pic>
        <p:nvPicPr>
          <p:cNvPr id="6146" name="Picture 2" descr="Afbeeldingsresultaat voor gimb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8768" y="3840602"/>
            <a:ext cx="3888432" cy="2150226"/>
          </a:xfrm>
          <a:prstGeom prst="rect">
            <a:avLst/>
          </a:prstGeom>
          <a:noFill/>
          <a:extLst>
            <a:ext uri="{909E8E84-426E-40dd-AFC4-6F175D3DCCD1}">
              <a14:hiddenFill xmlns="" xmlns:a14="http://schemas.microsoft.com/office/drawing/2010/main">
                <a:solidFill>
                  <a:srgbClr val="FFFFFF"/>
                </a:solidFill>
              </a14:hiddenFill>
            </a:ext>
          </a:extLst>
        </p:spPr>
      </p:pic>
      <p:pic>
        <p:nvPicPr>
          <p:cNvPr id="6148" name="Picture 4" descr="http://electronicarc.com/images/3_axies_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0796" y="3564607"/>
            <a:ext cx="2886869" cy="2702217"/>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22</a:t>
            </a:fld>
            <a:endParaRPr lang="nl-NL"/>
          </a:p>
        </p:txBody>
      </p:sp>
    </p:spTree>
    <p:extLst>
      <p:ext uri="{BB962C8B-B14F-4D97-AF65-F5344CB8AC3E}">
        <p14:creationId xmlns:p14="http://schemas.microsoft.com/office/powerpoint/2010/main" val="38035706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dirty="0" smtClean="0"/>
              <a:t>Regelgeving</a:t>
            </a:r>
            <a:endParaRPr lang="nl-NL" dirty="0"/>
          </a:p>
        </p:txBody>
      </p:sp>
      <p:pic>
        <p:nvPicPr>
          <p:cNvPr id="8194" name="Picture 2" descr="http://handboogliga.nuc-lin-web-07.brainlane.com/content/assets/uploads/Regelgev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3871" y="1588688"/>
            <a:ext cx="2924175" cy="211455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jdelijke aanduiding voor dianummer 1"/>
          <p:cNvSpPr>
            <a:spLocks noGrp="1"/>
          </p:cNvSpPr>
          <p:nvPr>
            <p:ph type="sldNum" sz="quarter" idx="11"/>
          </p:nvPr>
        </p:nvSpPr>
        <p:spPr/>
        <p:txBody>
          <a:bodyPr/>
          <a:lstStyle/>
          <a:p>
            <a:pPr>
              <a:defRPr/>
            </a:pPr>
            <a:fld id="{2171F287-6227-4FAF-A31E-2CB8FB265786}" type="slidenum">
              <a:rPr lang="nl-NL" smtClean="0"/>
              <a:pPr>
                <a:defRPr/>
              </a:pPr>
              <a:t>23</a:t>
            </a:fld>
            <a:endParaRPr lang="nl-NL"/>
          </a:p>
        </p:txBody>
      </p:sp>
    </p:spTree>
    <p:extLst>
      <p:ext uri="{BB962C8B-B14F-4D97-AF65-F5344CB8AC3E}">
        <p14:creationId xmlns:p14="http://schemas.microsoft.com/office/powerpoint/2010/main" val="28614944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UITDAGINGEN BIJ GEBRUIK</a:t>
            </a:r>
            <a:endParaRPr lang="nl-NL" sz="3600" b="1" dirty="0"/>
          </a:p>
        </p:txBody>
      </p:sp>
      <p:sp>
        <p:nvSpPr>
          <p:cNvPr id="3" name="Tijdelijke aanduiding voor inhoud 2"/>
          <p:cNvSpPr>
            <a:spLocks noGrp="1"/>
          </p:cNvSpPr>
          <p:nvPr>
            <p:ph idx="1"/>
          </p:nvPr>
        </p:nvSpPr>
        <p:spPr/>
        <p:txBody>
          <a:bodyPr/>
          <a:lstStyle/>
          <a:p>
            <a:r>
              <a:rPr lang="nl-NL" sz="3200" dirty="0" smtClean="0"/>
              <a:t>Afstand (signaalsterkte)</a:t>
            </a:r>
          </a:p>
          <a:p>
            <a:r>
              <a:rPr lang="nl-NL" sz="3200" dirty="0" smtClean="0"/>
              <a:t>Accuduur</a:t>
            </a:r>
          </a:p>
          <a:p>
            <a:r>
              <a:rPr lang="nl-NL" sz="3200" dirty="0" smtClean="0"/>
              <a:t>Windsterkte</a:t>
            </a:r>
          </a:p>
          <a:p>
            <a:r>
              <a:rPr lang="nl-NL" sz="3200" dirty="0" smtClean="0"/>
              <a:t>Vogels</a:t>
            </a:r>
          </a:p>
          <a:p>
            <a:r>
              <a:rPr lang="nl-NL" sz="3200" dirty="0" smtClean="0"/>
              <a:t>Wetgeving</a:t>
            </a:r>
          </a:p>
          <a:p>
            <a:pPr marL="0" indent="0">
              <a:buNone/>
            </a:pPr>
            <a:endParaRPr lang="nl-NL" dirty="0" smtClean="0"/>
          </a:p>
        </p:txBody>
      </p:sp>
      <p:pic>
        <p:nvPicPr>
          <p:cNvPr id="8" name="Afbeelding 7"/>
          <p:cNvPicPr>
            <a:picLocks noChangeAspect="1"/>
          </p:cNvPicPr>
          <p:nvPr/>
        </p:nvPicPr>
        <p:blipFill>
          <a:blip r:embed="rId3"/>
          <a:stretch>
            <a:fillRect/>
          </a:stretch>
        </p:blipFill>
        <p:spPr>
          <a:xfrm>
            <a:off x="4554612" y="2068647"/>
            <a:ext cx="5256584" cy="3687454"/>
          </a:xfrm>
          <a:prstGeom prst="rect">
            <a:avLst/>
          </a:prstGeom>
        </p:spPr>
      </p:pic>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24</a:t>
            </a:fld>
            <a:endParaRPr lang="nl-NL"/>
          </a:p>
        </p:txBody>
      </p:sp>
    </p:spTree>
    <p:extLst>
      <p:ext uri="{BB962C8B-B14F-4D97-AF65-F5344CB8AC3E}">
        <p14:creationId xmlns:p14="http://schemas.microsoft.com/office/powerpoint/2010/main" val="426632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UITDAGINGEN VOOR DERDEN</a:t>
            </a:r>
            <a:endParaRPr lang="nl-NL" sz="3600" b="1" dirty="0"/>
          </a:p>
        </p:txBody>
      </p:sp>
      <p:sp>
        <p:nvSpPr>
          <p:cNvPr id="3" name="Tijdelijke aanduiding voor inhoud 2"/>
          <p:cNvSpPr>
            <a:spLocks noGrp="1"/>
          </p:cNvSpPr>
          <p:nvPr>
            <p:ph idx="1"/>
          </p:nvPr>
        </p:nvSpPr>
        <p:spPr>
          <a:xfrm>
            <a:off x="594172" y="1332359"/>
            <a:ext cx="9223058" cy="4797552"/>
          </a:xfrm>
        </p:spPr>
        <p:txBody>
          <a:bodyPr/>
          <a:lstStyle/>
          <a:p>
            <a:r>
              <a:rPr lang="nl-NL" sz="3200" dirty="0" smtClean="0"/>
              <a:t>Privacy</a:t>
            </a:r>
          </a:p>
          <a:p>
            <a:r>
              <a:rPr lang="nl-NL" sz="3200" dirty="0" smtClean="0"/>
              <a:t>Geluid</a:t>
            </a:r>
          </a:p>
          <a:p>
            <a:r>
              <a:rPr lang="nl-NL" sz="3200" dirty="0" smtClean="0"/>
              <a:t>Hinderen andere luchtvoertuigen</a:t>
            </a:r>
            <a:endParaRPr lang="nl-NL" sz="3200" dirty="0"/>
          </a:p>
        </p:txBody>
      </p:sp>
      <p:pic>
        <p:nvPicPr>
          <p:cNvPr id="9220" name="Picture 4" descr="http://www.partnerfirst.org/blog/wp-content/uploads/2014/02/drone.jpg"/>
          <p:cNvPicPr>
            <a:picLocks noChangeAspect="1" noChangeArrowheads="1"/>
          </p:cNvPicPr>
          <p:nvPr/>
        </p:nvPicPr>
        <p:blipFill rotWithShape="1">
          <a:blip r:embed="rId2">
            <a:extLst>
              <a:ext uri="{28A0092B-C50C-407E-A947-70E740481C1C}">
                <a14:useLocalDpi xmlns:a14="http://schemas.microsoft.com/office/drawing/2010/main" val="0"/>
              </a:ext>
            </a:extLst>
          </a:blip>
          <a:srcRect r="27977"/>
          <a:stretch/>
        </p:blipFill>
        <p:spPr bwMode="auto">
          <a:xfrm>
            <a:off x="735171" y="3924647"/>
            <a:ext cx="2595306" cy="2028376"/>
          </a:xfrm>
          <a:prstGeom prst="rect">
            <a:avLst/>
          </a:prstGeom>
          <a:noFill/>
          <a:extLst>
            <a:ext uri="{909E8E84-426E-40dd-AFC4-6F175D3DCCD1}">
              <a14:hiddenFill xmlns="" xmlns:a14="http://schemas.microsoft.com/office/drawing/2010/main">
                <a:solidFill>
                  <a:srgbClr val="FFFFFF"/>
                </a:solidFill>
              </a14:hiddenFill>
            </a:ext>
          </a:extLst>
        </p:spPr>
      </p:pic>
      <p:pic>
        <p:nvPicPr>
          <p:cNvPr id="9218" name="Picture 2" descr="http://www.thesleuthjournal.com/wp-content/uploads/2013/02/no-drones-ki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1819" y="3924647"/>
            <a:ext cx="6396410" cy="2028376"/>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25</a:t>
            </a:fld>
            <a:endParaRPr lang="nl-NL"/>
          </a:p>
        </p:txBody>
      </p:sp>
    </p:spTree>
    <p:extLst>
      <p:ext uri="{BB962C8B-B14F-4D97-AF65-F5344CB8AC3E}">
        <p14:creationId xmlns:p14="http://schemas.microsoft.com/office/powerpoint/2010/main" val="361196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WETGEVING</a:t>
            </a:r>
            <a:endParaRPr lang="nl-NL" sz="3600" b="1" dirty="0"/>
          </a:p>
        </p:txBody>
      </p:sp>
      <p:sp>
        <p:nvSpPr>
          <p:cNvPr id="3" name="Tijdelijke aanduiding voor inhoud 2"/>
          <p:cNvSpPr>
            <a:spLocks noGrp="1"/>
          </p:cNvSpPr>
          <p:nvPr>
            <p:ph idx="1"/>
          </p:nvPr>
        </p:nvSpPr>
        <p:spPr>
          <a:xfrm>
            <a:off x="666180" y="1188343"/>
            <a:ext cx="9868114" cy="5616624"/>
          </a:xfrm>
        </p:spPr>
        <p:txBody>
          <a:bodyPr>
            <a:normAutofit fontScale="92500" lnSpcReduction="10000"/>
          </a:bodyPr>
          <a:lstStyle/>
          <a:p>
            <a:r>
              <a:rPr lang="nl-NL" sz="3200" dirty="0" smtClean="0"/>
              <a:t>Wisselt steeds! Regeling modelvliegtuigen</a:t>
            </a:r>
          </a:p>
          <a:p>
            <a:r>
              <a:rPr lang="nl-NL" sz="3200" dirty="0" smtClean="0"/>
              <a:t>Enkele punten (niet compleet)</a:t>
            </a:r>
          </a:p>
          <a:p>
            <a:pPr lvl="1"/>
            <a:r>
              <a:rPr lang="nl-NL" sz="3200" dirty="0" smtClean="0"/>
              <a:t>Tijdens vlucht altijd zichtbaar (line of </a:t>
            </a:r>
            <a:r>
              <a:rPr lang="nl-NL" sz="3200" dirty="0" err="1" smtClean="0"/>
              <a:t>sight</a:t>
            </a:r>
            <a:r>
              <a:rPr lang="nl-NL" sz="3200" dirty="0" smtClean="0"/>
              <a:t>)</a:t>
            </a:r>
          </a:p>
          <a:p>
            <a:pPr lvl="1"/>
            <a:r>
              <a:rPr lang="nl-NL" sz="3200" dirty="0" smtClean="0"/>
              <a:t>Alleen overdag</a:t>
            </a:r>
          </a:p>
          <a:p>
            <a:pPr lvl="1"/>
            <a:r>
              <a:rPr lang="nl-NL" sz="3200" dirty="0" smtClean="0"/>
              <a:t>Niet boven gebouwen of kunstwerken, mensenmenigtes, spoorlijnen, verkeerswegen</a:t>
            </a:r>
          </a:p>
          <a:p>
            <a:pPr lvl="1"/>
            <a:r>
              <a:rPr lang="nl-NL" sz="3200" dirty="0" smtClean="0"/>
              <a:t>Buiten bebouwde kom, wel bij 60km wegen</a:t>
            </a:r>
          </a:p>
          <a:p>
            <a:pPr lvl="1"/>
            <a:r>
              <a:rPr lang="nl-NL" sz="3200" dirty="0" smtClean="0"/>
              <a:t>Binnen bebouwde kom, wel bij 30km wegen</a:t>
            </a:r>
          </a:p>
          <a:p>
            <a:r>
              <a:rPr lang="nl-NL" sz="3200" dirty="0" smtClean="0"/>
              <a:t>Buiten no-</a:t>
            </a:r>
            <a:r>
              <a:rPr lang="nl-NL" sz="3200" dirty="0" err="1" smtClean="0"/>
              <a:t>fly</a:t>
            </a:r>
            <a:r>
              <a:rPr lang="nl-NL" sz="3200" dirty="0" smtClean="0"/>
              <a:t> zones, stilte en rust gebieden</a:t>
            </a:r>
          </a:p>
          <a:p>
            <a:r>
              <a:rPr lang="nl-NL" sz="3200" dirty="0" smtClean="0"/>
              <a:t>Maximaal 120 meter hoog</a:t>
            </a:r>
          </a:p>
          <a:p>
            <a:r>
              <a:rPr lang="nl-NL" sz="3200" dirty="0" smtClean="0"/>
              <a:t>Geen commercieel belang</a:t>
            </a:r>
            <a:endParaRPr lang="nl-NL" sz="3200" dirty="0"/>
          </a:p>
          <a:p>
            <a:pPr lvl="1"/>
            <a:endParaRPr lang="nl-NL" dirty="0"/>
          </a:p>
        </p:txBody>
      </p:sp>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26</a:t>
            </a:fld>
            <a:endParaRPr lang="nl-NL"/>
          </a:p>
        </p:txBody>
      </p:sp>
    </p:spTree>
    <p:extLst>
      <p:ext uri="{BB962C8B-B14F-4D97-AF65-F5344CB8AC3E}">
        <p14:creationId xmlns:p14="http://schemas.microsoft.com/office/powerpoint/2010/main" val="4272880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 ik nodig?</a:t>
            </a:r>
            <a:endParaRPr lang="nl-NL" dirty="0"/>
          </a:p>
        </p:txBody>
      </p:sp>
      <p:sp>
        <p:nvSpPr>
          <p:cNvPr id="7" name="Tijdelijke aanduiding voor dianummer 6"/>
          <p:cNvSpPr>
            <a:spLocks noGrp="1"/>
          </p:cNvSpPr>
          <p:nvPr>
            <p:ph type="sldNum" sz="quarter" idx="11"/>
          </p:nvPr>
        </p:nvSpPr>
        <p:spPr/>
        <p:txBody>
          <a:bodyPr/>
          <a:lstStyle/>
          <a:p>
            <a:pPr>
              <a:defRPr/>
            </a:pPr>
            <a:fld id="{2171F287-6227-4FAF-A31E-2CB8FB265786}" type="slidenum">
              <a:rPr lang="nl-NL" smtClean="0"/>
              <a:pPr>
                <a:defRPr/>
              </a:pPr>
              <a:t>27</a:t>
            </a:fld>
            <a:endParaRPr lang="nl-NL"/>
          </a:p>
        </p:txBody>
      </p:sp>
    </p:spTree>
    <p:extLst>
      <p:ext uri="{BB962C8B-B14F-4D97-AF65-F5344CB8AC3E}">
        <p14:creationId xmlns:p14="http://schemas.microsoft.com/office/powerpoint/2010/main" val="40022974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4000" b="1" dirty="0" smtClean="0"/>
              <a:t>SELECTIE SERIEUZE HOBBY-DRONES</a:t>
            </a:r>
            <a:endParaRPr lang="nl-NL" sz="4000" b="1" dirty="0"/>
          </a:p>
        </p:txBody>
      </p:sp>
      <p:sp>
        <p:nvSpPr>
          <p:cNvPr id="7" name="Tekstvak 6"/>
          <p:cNvSpPr txBox="1"/>
          <p:nvPr/>
        </p:nvSpPr>
        <p:spPr>
          <a:xfrm>
            <a:off x="3402484" y="2177175"/>
            <a:ext cx="6336704" cy="584776"/>
          </a:xfrm>
          <a:prstGeom prst="rect">
            <a:avLst/>
          </a:prstGeom>
          <a:noFill/>
        </p:spPr>
        <p:txBody>
          <a:bodyPr wrap="square" rtlCol="0">
            <a:spAutoFit/>
          </a:bodyPr>
          <a:lstStyle/>
          <a:p>
            <a:r>
              <a:rPr lang="nl-NL" sz="3200" dirty="0" smtClean="0"/>
              <a:t>DJI </a:t>
            </a:r>
            <a:r>
              <a:rPr lang="nl-NL" sz="3200" dirty="0" err="1" smtClean="0"/>
              <a:t>Phantom</a:t>
            </a:r>
            <a:r>
              <a:rPr lang="nl-NL" sz="3200" dirty="0" smtClean="0"/>
              <a:t> 3 Standaard	</a:t>
            </a:r>
            <a:endParaRPr lang="nl-NL" sz="3200" dirty="0"/>
          </a:p>
        </p:txBody>
      </p:sp>
      <p:sp>
        <p:nvSpPr>
          <p:cNvPr id="10" name="Tekstvak 9"/>
          <p:cNvSpPr txBox="1"/>
          <p:nvPr/>
        </p:nvSpPr>
        <p:spPr>
          <a:xfrm>
            <a:off x="3402484" y="3728232"/>
            <a:ext cx="6408712" cy="1077218"/>
          </a:xfrm>
          <a:prstGeom prst="rect">
            <a:avLst/>
          </a:prstGeom>
          <a:noFill/>
        </p:spPr>
        <p:txBody>
          <a:bodyPr wrap="square" rtlCol="0">
            <a:spAutoFit/>
          </a:bodyPr>
          <a:lstStyle/>
          <a:p>
            <a:r>
              <a:rPr lang="nl-NL" sz="3200" dirty="0" smtClean="0"/>
              <a:t>3DRobotics Solo</a:t>
            </a:r>
          </a:p>
          <a:p>
            <a:r>
              <a:rPr lang="nl-NL" sz="3200" dirty="0" smtClean="0"/>
              <a:t>	</a:t>
            </a:r>
            <a:endParaRPr lang="nl-NL" sz="3200" dirty="0"/>
          </a:p>
        </p:txBody>
      </p:sp>
      <p:sp>
        <p:nvSpPr>
          <p:cNvPr id="12" name="Tekstvak 11"/>
          <p:cNvSpPr txBox="1"/>
          <p:nvPr/>
        </p:nvSpPr>
        <p:spPr>
          <a:xfrm>
            <a:off x="3380086" y="5566313"/>
            <a:ext cx="6935166" cy="1077218"/>
          </a:xfrm>
          <a:prstGeom prst="rect">
            <a:avLst/>
          </a:prstGeom>
          <a:noFill/>
        </p:spPr>
        <p:txBody>
          <a:bodyPr wrap="square" rtlCol="0">
            <a:spAutoFit/>
          </a:bodyPr>
          <a:lstStyle/>
          <a:p>
            <a:r>
              <a:rPr lang="nl-NL" sz="3200" dirty="0" smtClean="0"/>
              <a:t>Parrot Bebop en </a:t>
            </a:r>
            <a:r>
              <a:rPr lang="nl-NL" sz="3200" dirty="0" err="1" smtClean="0"/>
              <a:t>Skycontroller</a:t>
            </a:r>
            <a:endParaRPr lang="nl-NL" sz="3200" dirty="0" smtClean="0"/>
          </a:p>
          <a:p>
            <a:r>
              <a:rPr lang="nl-NL" sz="3200" dirty="0" smtClean="0"/>
              <a:t>	</a:t>
            </a:r>
            <a:endParaRPr lang="nl-NL" sz="3200" dirty="0"/>
          </a:p>
        </p:txBody>
      </p:sp>
      <p:pic>
        <p:nvPicPr>
          <p:cNvPr id="7170" name="Picture 2" descr="DJI Phantom 3 Stand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935" y="1578618"/>
            <a:ext cx="2238375" cy="1905000"/>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Afbeelding 7"/>
          <p:cNvPicPr>
            <a:picLocks noChangeAspect="1"/>
          </p:cNvPicPr>
          <p:nvPr/>
        </p:nvPicPr>
        <p:blipFill>
          <a:blip r:embed="rId4"/>
          <a:stretch>
            <a:fillRect/>
          </a:stretch>
        </p:blipFill>
        <p:spPr>
          <a:xfrm>
            <a:off x="719926" y="3132257"/>
            <a:ext cx="2523297" cy="1613256"/>
          </a:xfrm>
          <a:prstGeom prst="rect">
            <a:avLst/>
          </a:prstGeom>
        </p:spPr>
      </p:pic>
      <p:sp>
        <p:nvSpPr>
          <p:cNvPr id="14" name="Rechthoek 13"/>
          <p:cNvSpPr/>
          <p:nvPr/>
        </p:nvSpPr>
        <p:spPr>
          <a:xfrm>
            <a:off x="434911" y="3329256"/>
            <a:ext cx="2808312" cy="15314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9" name="Afbeelding 8"/>
          <p:cNvPicPr>
            <a:picLocks noChangeAspect="1"/>
          </p:cNvPicPr>
          <p:nvPr/>
        </p:nvPicPr>
        <p:blipFill>
          <a:blip r:embed="rId5"/>
          <a:stretch>
            <a:fillRect/>
          </a:stretch>
        </p:blipFill>
        <p:spPr>
          <a:xfrm>
            <a:off x="932360" y="5036694"/>
            <a:ext cx="1675523" cy="1552249"/>
          </a:xfrm>
          <a:prstGeom prst="rect">
            <a:avLst/>
          </a:prstGeom>
        </p:spPr>
      </p:pic>
      <p:sp>
        <p:nvSpPr>
          <p:cNvPr id="15" name="Rechthoek 14"/>
          <p:cNvSpPr/>
          <p:nvPr/>
        </p:nvSpPr>
        <p:spPr>
          <a:xfrm>
            <a:off x="434911" y="5036694"/>
            <a:ext cx="2808312" cy="15522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34911" y="1666677"/>
            <a:ext cx="2808312" cy="15314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dianummer 2"/>
          <p:cNvSpPr>
            <a:spLocks noGrp="1"/>
          </p:cNvSpPr>
          <p:nvPr>
            <p:ph type="sldNum" sz="quarter" idx="11"/>
          </p:nvPr>
        </p:nvSpPr>
        <p:spPr/>
        <p:txBody>
          <a:bodyPr/>
          <a:lstStyle/>
          <a:p>
            <a:pPr>
              <a:defRPr/>
            </a:pPr>
            <a:fld id="{322D3366-8204-49F3-9817-AD0786795975}" type="slidenum">
              <a:rPr lang="nl-NL" smtClean="0"/>
              <a:pPr>
                <a:defRPr/>
              </a:pPr>
              <a:t>28</a:t>
            </a:fld>
            <a:endParaRPr lang="nl-NL"/>
          </a:p>
        </p:txBody>
      </p:sp>
    </p:spTree>
    <p:extLst>
      <p:ext uri="{BB962C8B-B14F-4D97-AF65-F5344CB8AC3E}">
        <p14:creationId xmlns:p14="http://schemas.microsoft.com/office/powerpoint/2010/main" val="38099561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err="1" smtClean="0"/>
              <a:t>GoPro</a:t>
            </a:r>
            <a:r>
              <a:rPr lang="nl-NL" sz="3600" b="1" dirty="0" smtClean="0"/>
              <a:t> CAMERA</a:t>
            </a:r>
            <a:endParaRPr lang="nl-NL" sz="3600" b="1" dirty="0"/>
          </a:p>
        </p:txBody>
      </p:sp>
      <p:sp>
        <p:nvSpPr>
          <p:cNvPr id="3" name="Tijdelijke aanduiding voor inhoud 2"/>
          <p:cNvSpPr>
            <a:spLocks noGrp="1"/>
          </p:cNvSpPr>
          <p:nvPr>
            <p:ph idx="1"/>
          </p:nvPr>
        </p:nvSpPr>
        <p:spPr>
          <a:xfrm>
            <a:off x="735171" y="2012836"/>
            <a:ext cx="4755545" cy="3640003"/>
          </a:xfrm>
        </p:spPr>
        <p:txBody>
          <a:bodyPr/>
          <a:lstStyle/>
          <a:p>
            <a:r>
              <a:rPr lang="nl-NL" sz="3200" dirty="0" smtClean="0"/>
              <a:t>Meerdere versies (van €135-400)</a:t>
            </a:r>
          </a:p>
          <a:p>
            <a:r>
              <a:rPr lang="nl-NL" sz="3200" dirty="0" smtClean="0"/>
              <a:t>HD filmen</a:t>
            </a:r>
          </a:p>
          <a:p>
            <a:pPr lvl="1"/>
            <a:r>
              <a:rPr lang="nl-NL" sz="3200" dirty="0" smtClean="0"/>
              <a:t>Tot 4K</a:t>
            </a:r>
          </a:p>
          <a:p>
            <a:r>
              <a:rPr lang="nl-NL" sz="3200" dirty="0"/>
              <a:t>W</a:t>
            </a:r>
            <a:r>
              <a:rPr lang="nl-NL" sz="3200" dirty="0" smtClean="0"/>
              <a:t>aterdicht</a:t>
            </a:r>
            <a:endParaRPr lang="nl-NL" sz="3200" dirty="0"/>
          </a:p>
        </p:txBody>
      </p:sp>
      <p:pic>
        <p:nvPicPr>
          <p:cNvPr id="7" name="Afbeelding 6"/>
          <p:cNvPicPr>
            <a:picLocks noChangeAspect="1"/>
          </p:cNvPicPr>
          <p:nvPr/>
        </p:nvPicPr>
        <p:blipFill>
          <a:blip r:embed="rId2"/>
          <a:stretch>
            <a:fillRect/>
          </a:stretch>
        </p:blipFill>
        <p:spPr>
          <a:xfrm>
            <a:off x="5443943" y="1993484"/>
            <a:ext cx="4514286" cy="4676190"/>
          </a:xfrm>
          <a:prstGeom prst="rect">
            <a:avLst/>
          </a:prstGeom>
        </p:spPr>
      </p:pic>
      <p:sp>
        <p:nvSpPr>
          <p:cNvPr id="8" name="Tijdelijke aanduiding voor dianummer 7"/>
          <p:cNvSpPr>
            <a:spLocks noGrp="1"/>
          </p:cNvSpPr>
          <p:nvPr>
            <p:ph type="sldNum" sz="quarter" idx="11"/>
          </p:nvPr>
        </p:nvSpPr>
        <p:spPr/>
        <p:txBody>
          <a:bodyPr/>
          <a:lstStyle/>
          <a:p>
            <a:pPr>
              <a:defRPr/>
            </a:pPr>
            <a:fld id="{322D3366-8204-49F3-9817-AD0786795975}" type="slidenum">
              <a:rPr lang="nl-NL" smtClean="0"/>
              <a:pPr>
                <a:defRPr/>
              </a:pPr>
              <a:t>29</a:t>
            </a:fld>
            <a:endParaRPr lang="nl-NL"/>
          </a:p>
        </p:txBody>
      </p:sp>
    </p:spTree>
    <p:extLst>
      <p:ext uri="{BB962C8B-B14F-4D97-AF65-F5344CB8AC3E}">
        <p14:creationId xmlns:p14="http://schemas.microsoft.com/office/powerpoint/2010/main" val="1773103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2164" y="756295"/>
            <a:ext cx="9781406" cy="2592288"/>
          </a:xfrm>
        </p:spPr>
        <p:txBody>
          <a:bodyPr>
            <a:normAutofit fontScale="90000"/>
          </a:bodyPr>
          <a:lstStyle/>
          <a:p>
            <a:r>
              <a:rPr lang="nl-NL" sz="6000" cap="none" dirty="0" err="1" smtClean="0">
                <a:latin typeface="+mn-lt"/>
              </a:rPr>
              <a:t>Drone</a:t>
            </a:r>
            <a:r>
              <a:rPr lang="nl-NL" sz="6000" cap="none" dirty="0" smtClean="0">
                <a:latin typeface="+mn-lt"/>
              </a:rPr>
              <a:t>=</a:t>
            </a:r>
            <a:br>
              <a:rPr lang="nl-NL" sz="6000" cap="none" dirty="0" smtClean="0">
                <a:latin typeface="+mn-lt"/>
              </a:rPr>
            </a:br>
            <a:r>
              <a:rPr lang="nl-NL" sz="6000" cap="none" dirty="0" smtClean="0">
                <a:latin typeface="+mn-lt"/>
              </a:rPr>
              <a:t>Onbemand luchtvaartuig</a:t>
            </a:r>
            <a:endParaRPr lang="nl-NL" sz="6000" cap="none" dirty="0">
              <a:latin typeface="+mn-lt"/>
            </a:endParaRPr>
          </a:p>
        </p:txBody>
      </p:sp>
      <p:pic>
        <p:nvPicPr>
          <p:cNvPr id="3" name="Picture 2"/>
          <p:cNvPicPr>
            <a:picLocks noChangeAspect="1"/>
          </p:cNvPicPr>
          <p:nvPr/>
        </p:nvPicPr>
        <p:blipFill>
          <a:blip r:embed="rId2"/>
          <a:stretch>
            <a:fillRect/>
          </a:stretch>
        </p:blipFill>
        <p:spPr>
          <a:xfrm>
            <a:off x="1314252" y="4428703"/>
            <a:ext cx="2853175" cy="1426588"/>
          </a:xfrm>
          <a:prstGeom prst="rect">
            <a:avLst/>
          </a:prstGeom>
        </p:spPr>
      </p:pic>
      <p:sp>
        <p:nvSpPr>
          <p:cNvPr id="7" name="TextBox 6"/>
          <p:cNvSpPr txBox="1"/>
          <p:nvPr/>
        </p:nvSpPr>
        <p:spPr>
          <a:xfrm>
            <a:off x="1458268" y="5940871"/>
            <a:ext cx="3193631" cy="400110"/>
          </a:xfrm>
          <a:prstGeom prst="rect">
            <a:avLst/>
          </a:prstGeom>
          <a:noFill/>
        </p:spPr>
        <p:txBody>
          <a:bodyPr wrap="none" rtlCol="0">
            <a:spAutoFit/>
          </a:bodyPr>
          <a:lstStyle/>
          <a:p>
            <a:r>
              <a:rPr lang="nl-NL" dirty="0" smtClean="0"/>
              <a:t>Drone – Militaire benaming</a:t>
            </a:r>
            <a:endParaRPr lang="en-US" dirty="0"/>
          </a:p>
        </p:txBody>
      </p:sp>
      <p:pic>
        <p:nvPicPr>
          <p:cNvPr id="9" name="Picture 8"/>
          <p:cNvPicPr>
            <a:picLocks noChangeAspect="1"/>
          </p:cNvPicPr>
          <p:nvPr/>
        </p:nvPicPr>
        <p:blipFill rotWithShape="1">
          <a:blip r:embed="rId3"/>
          <a:srcRect l="1660"/>
          <a:stretch/>
        </p:blipFill>
        <p:spPr>
          <a:xfrm>
            <a:off x="5346700" y="3996655"/>
            <a:ext cx="4266994" cy="2232248"/>
          </a:xfrm>
          <a:prstGeom prst="rect">
            <a:avLst/>
          </a:prstGeom>
        </p:spPr>
      </p:pic>
      <p:sp>
        <p:nvSpPr>
          <p:cNvPr id="8" name="Tijdelijke aanduiding voor dianummer 7"/>
          <p:cNvSpPr>
            <a:spLocks noGrp="1"/>
          </p:cNvSpPr>
          <p:nvPr>
            <p:ph type="sldNum" sz="quarter" idx="11"/>
          </p:nvPr>
        </p:nvSpPr>
        <p:spPr/>
        <p:txBody>
          <a:bodyPr/>
          <a:lstStyle/>
          <a:p>
            <a:pPr>
              <a:defRPr/>
            </a:pPr>
            <a:fld id="{2171F287-6227-4FAF-A31E-2CB8FB265786}" type="slidenum">
              <a:rPr lang="nl-NL" smtClean="0"/>
              <a:pPr>
                <a:defRPr/>
              </a:pPr>
              <a:t>3</a:t>
            </a:fld>
            <a:endParaRPr lang="nl-NL"/>
          </a:p>
        </p:txBody>
      </p:sp>
    </p:spTree>
    <p:extLst>
      <p:ext uri="{BB962C8B-B14F-4D97-AF65-F5344CB8AC3E}">
        <p14:creationId xmlns:p14="http://schemas.microsoft.com/office/powerpoint/2010/main" val="2045624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GEÏNTERESSEERD?</a:t>
            </a:r>
            <a:endParaRPr lang="nl-NL" sz="3600" b="1" dirty="0"/>
          </a:p>
        </p:txBody>
      </p:sp>
      <p:sp>
        <p:nvSpPr>
          <p:cNvPr id="3" name="Tijdelijke aanduiding voor inhoud 2"/>
          <p:cNvSpPr>
            <a:spLocks noGrp="1"/>
          </p:cNvSpPr>
          <p:nvPr>
            <p:ph idx="1"/>
          </p:nvPr>
        </p:nvSpPr>
        <p:spPr/>
        <p:txBody>
          <a:bodyPr/>
          <a:lstStyle/>
          <a:p>
            <a:r>
              <a:rPr lang="nl-NL" sz="3200" dirty="0"/>
              <a:t>Interessegroep </a:t>
            </a:r>
            <a:r>
              <a:rPr lang="nl-NL" sz="3200" dirty="0" err="1" smtClean="0"/>
              <a:t>HCC!drones</a:t>
            </a:r>
            <a:endParaRPr lang="nl-NL" sz="3200" dirty="0" smtClean="0"/>
          </a:p>
          <a:p>
            <a:pPr lvl="1"/>
            <a:r>
              <a:rPr lang="nl-NL" sz="3200" dirty="0" smtClean="0"/>
              <a:t>Aanmelden via website</a:t>
            </a:r>
          </a:p>
          <a:p>
            <a:pPr lvl="1"/>
            <a:r>
              <a:rPr lang="nl-NL" sz="3200" dirty="0" smtClean="0"/>
              <a:t>Nieuwsbrief</a:t>
            </a:r>
          </a:p>
          <a:p>
            <a:pPr lvl="1"/>
            <a:r>
              <a:rPr lang="nl-NL" sz="3200" dirty="0" smtClean="0"/>
              <a:t>Overal activiteiten </a:t>
            </a:r>
          </a:p>
          <a:p>
            <a:pPr lvl="1"/>
            <a:r>
              <a:rPr lang="nl-NL" sz="3200" dirty="0" smtClean="0"/>
              <a:t>€10/jaar (</a:t>
            </a:r>
            <a:r>
              <a:rPr lang="nl-NL" sz="2400" dirty="0" smtClean="0"/>
              <a:t>indien je al HCC-lid bent</a:t>
            </a:r>
            <a:r>
              <a:rPr lang="nl-NL" sz="3200" dirty="0" smtClean="0"/>
              <a:t>)</a:t>
            </a:r>
          </a:p>
          <a:p>
            <a:pPr lvl="1"/>
            <a:endParaRPr lang="nl-NL" sz="3200" dirty="0" smtClean="0"/>
          </a:p>
          <a:p>
            <a:r>
              <a:rPr lang="nl-NL" sz="3200" dirty="0" smtClean="0"/>
              <a:t>PC-Active 278 (november 2014)</a:t>
            </a:r>
          </a:p>
          <a:p>
            <a:r>
              <a:rPr lang="nl-NL" sz="3200" smtClean="0"/>
              <a:t>PC-Active</a:t>
            </a:r>
            <a:endParaRPr lang="nl-NL" sz="3200" dirty="0"/>
          </a:p>
        </p:txBody>
      </p:sp>
      <p:pic>
        <p:nvPicPr>
          <p:cNvPr id="11266" name="Picture 2" descr="Dron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0916" y="1404367"/>
            <a:ext cx="2810127" cy="1505425"/>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30</a:t>
            </a:fld>
            <a:endParaRPr lang="nl-NL"/>
          </a:p>
        </p:txBody>
      </p:sp>
      <p:pic>
        <p:nvPicPr>
          <p:cNvPr id="8" name="Afbeelding 7" descr="drones_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10996" y="3060551"/>
            <a:ext cx="1979538" cy="1979538"/>
          </a:xfrm>
          <a:prstGeom prst="rect">
            <a:avLst/>
          </a:prstGeom>
        </p:spPr>
      </p:pic>
    </p:spTree>
    <p:extLst>
      <p:ext uri="{BB962C8B-B14F-4D97-AF65-F5344CB8AC3E}">
        <p14:creationId xmlns:p14="http://schemas.microsoft.com/office/powerpoint/2010/main" val="11095196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1"/>
          <p:cNvPicPr>
            <a:picLocks noChangeAspect="1"/>
          </p:cNvPicPr>
          <p:nvPr/>
        </p:nvPicPr>
        <p:blipFill>
          <a:blip r:embed="rId3"/>
          <a:srcRect/>
          <a:stretch>
            <a:fillRect/>
          </a:stretch>
        </p:blipFill>
        <p:spPr bwMode="auto">
          <a:xfrm>
            <a:off x="3042444" y="468263"/>
            <a:ext cx="4734541" cy="5593934"/>
          </a:xfrm>
          <a:prstGeom prst="rect">
            <a:avLst/>
          </a:prstGeom>
          <a:noFill/>
          <a:ln w="9525">
            <a:noFill/>
            <a:miter lim="800000"/>
            <a:headEnd/>
            <a:tailEnd/>
          </a:ln>
        </p:spPr>
      </p:pic>
      <p:sp>
        <p:nvSpPr>
          <p:cNvPr id="5" name="Tijdelijke aanduiding voor dianummer 4"/>
          <p:cNvSpPr>
            <a:spLocks noGrp="1"/>
          </p:cNvSpPr>
          <p:nvPr>
            <p:ph type="sldNum" sz="quarter" idx="11"/>
          </p:nvPr>
        </p:nvSpPr>
        <p:spPr/>
        <p:txBody>
          <a:bodyPr/>
          <a:lstStyle/>
          <a:p>
            <a:pPr>
              <a:defRPr/>
            </a:pPr>
            <a:fld id="{53FCC852-E4A7-4185-83B3-43E898F27EEC}" type="slidenum">
              <a:rPr lang="nl-NL" smtClean="0"/>
              <a:pPr>
                <a:defRPr/>
              </a:pPr>
              <a:t>31</a:t>
            </a:fld>
            <a:endParaRPr lang="nl-NL"/>
          </a:p>
        </p:txBody>
      </p:sp>
    </p:spTree>
    <p:extLst>
      <p:ext uri="{BB962C8B-B14F-4D97-AF65-F5344CB8AC3E}">
        <p14:creationId xmlns:p14="http://schemas.microsoft.com/office/powerpoint/2010/main" val="1075639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VEELVOORKOMENDE TERMEN</a:t>
            </a:r>
            <a:endParaRPr lang="nl-NL" sz="3600" b="1" dirty="0"/>
          </a:p>
        </p:txBody>
      </p:sp>
      <p:sp>
        <p:nvSpPr>
          <p:cNvPr id="3" name="Tijdelijke aanduiding voor inhoud 2"/>
          <p:cNvSpPr>
            <a:spLocks noGrp="1"/>
          </p:cNvSpPr>
          <p:nvPr>
            <p:ph idx="1"/>
          </p:nvPr>
        </p:nvSpPr>
        <p:spPr/>
        <p:txBody>
          <a:bodyPr/>
          <a:lstStyle/>
          <a:p>
            <a:r>
              <a:rPr lang="nl-NL" sz="3200" dirty="0" smtClean="0"/>
              <a:t>UAV=</a:t>
            </a:r>
            <a:r>
              <a:rPr lang="nl-NL" sz="3200" dirty="0" err="1" smtClean="0"/>
              <a:t>Unmanned</a:t>
            </a:r>
            <a:r>
              <a:rPr lang="nl-NL" sz="3200" dirty="0" smtClean="0"/>
              <a:t> </a:t>
            </a:r>
            <a:r>
              <a:rPr lang="nl-NL" sz="3200" dirty="0" err="1" smtClean="0"/>
              <a:t>Aerial</a:t>
            </a:r>
            <a:r>
              <a:rPr lang="nl-NL" sz="3200" dirty="0" smtClean="0"/>
              <a:t> Vehicle</a:t>
            </a:r>
          </a:p>
          <a:p>
            <a:r>
              <a:rPr lang="nl-NL" sz="3200" dirty="0" smtClean="0"/>
              <a:t>RPAS=</a:t>
            </a:r>
            <a:r>
              <a:rPr lang="nl-NL" sz="3200" dirty="0" err="1" smtClean="0"/>
              <a:t>Remotely</a:t>
            </a:r>
            <a:r>
              <a:rPr lang="nl-NL" sz="3200" dirty="0" smtClean="0"/>
              <a:t> </a:t>
            </a:r>
            <a:r>
              <a:rPr lang="nl-NL" sz="3200" dirty="0" err="1" smtClean="0"/>
              <a:t>Piloted</a:t>
            </a:r>
            <a:r>
              <a:rPr lang="nl-NL" sz="3200" dirty="0" smtClean="0"/>
              <a:t> Aircraft System</a:t>
            </a:r>
          </a:p>
          <a:p>
            <a:r>
              <a:rPr lang="nl-NL" sz="3200" dirty="0" smtClean="0"/>
              <a:t>MAV=Micro Air Vehicle</a:t>
            </a:r>
          </a:p>
          <a:p>
            <a:r>
              <a:rPr lang="nl-NL" sz="3200" dirty="0" smtClean="0"/>
              <a:t>AAR=</a:t>
            </a:r>
            <a:r>
              <a:rPr lang="nl-NL" sz="3200" dirty="0" err="1" smtClean="0"/>
              <a:t>Autonomous</a:t>
            </a:r>
            <a:r>
              <a:rPr lang="nl-NL" sz="3200" dirty="0" smtClean="0"/>
              <a:t> </a:t>
            </a:r>
            <a:r>
              <a:rPr lang="nl-NL" sz="3200" dirty="0" err="1" smtClean="0"/>
              <a:t>Aerial</a:t>
            </a:r>
            <a:r>
              <a:rPr lang="nl-NL" sz="3200" dirty="0" smtClean="0"/>
              <a:t> </a:t>
            </a:r>
            <a:r>
              <a:rPr lang="nl-NL" sz="3200" dirty="0" err="1" smtClean="0"/>
              <a:t>Robotics</a:t>
            </a:r>
            <a:endParaRPr lang="nl-NL" sz="3200" dirty="0" smtClean="0"/>
          </a:p>
          <a:p>
            <a:r>
              <a:rPr lang="nl-NL" sz="3200" dirty="0" smtClean="0"/>
              <a:t>SUAS=Small </a:t>
            </a:r>
            <a:r>
              <a:rPr lang="nl-NL" sz="3200" dirty="0" err="1" smtClean="0"/>
              <a:t>Unmanned</a:t>
            </a:r>
            <a:r>
              <a:rPr lang="nl-NL" sz="3200" dirty="0" smtClean="0"/>
              <a:t> Aircraft System</a:t>
            </a:r>
          </a:p>
          <a:p>
            <a:r>
              <a:rPr lang="nl-NL" sz="3200" dirty="0" err="1" smtClean="0"/>
              <a:t>Multicopter</a:t>
            </a:r>
            <a:endParaRPr lang="nl-NL" sz="3200" dirty="0" smtClean="0"/>
          </a:p>
          <a:p>
            <a:pPr marL="0" indent="0">
              <a:buNone/>
            </a:pPr>
            <a:endParaRPr lang="nl-NL" sz="3200" dirty="0" smtClean="0"/>
          </a:p>
        </p:txBody>
      </p:sp>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4</a:t>
            </a:fld>
            <a:endParaRPr lang="nl-NL"/>
          </a:p>
        </p:txBody>
      </p:sp>
    </p:spTree>
    <p:extLst>
      <p:ext uri="{BB962C8B-B14F-4D97-AF65-F5344CB8AC3E}">
        <p14:creationId xmlns:p14="http://schemas.microsoft.com/office/powerpoint/2010/main" val="26970686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UAV</a:t>
            </a:r>
            <a:endParaRPr lang="nl-NL" dirty="0"/>
          </a:p>
        </p:txBody>
      </p:sp>
      <p:sp>
        <p:nvSpPr>
          <p:cNvPr id="3" name="Tijdelijke aanduiding voor inhoud 2"/>
          <p:cNvSpPr>
            <a:spLocks noGrp="1"/>
          </p:cNvSpPr>
          <p:nvPr>
            <p:ph idx="1"/>
          </p:nvPr>
        </p:nvSpPr>
        <p:spPr/>
        <p:txBody>
          <a:bodyPr/>
          <a:lstStyle/>
          <a:p>
            <a:r>
              <a:rPr lang="nl-NL" b="1" dirty="0"/>
              <a:t>Militaire </a:t>
            </a:r>
            <a:r>
              <a:rPr lang="nl-NL" b="1" dirty="0" err="1"/>
              <a:t>Unmanned</a:t>
            </a:r>
            <a:r>
              <a:rPr lang="nl-NL" b="1" dirty="0"/>
              <a:t> </a:t>
            </a:r>
            <a:r>
              <a:rPr lang="nl-NL" b="1" dirty="0" err="1"/>
              <a:t>Aerial</a:t>
            </a:r>
            <a:r>
              <a:rPr lang="nl-NL" b="1" dirty="0"/>
              <a:t> </a:t>
            </a:r>
            <a:r>
              <a:rPr lang="nl-NL" b="1" dirty="0" err="1"/>
              <a:t>Vehicles</a:t>
            </a:r>
            <a:r>
              <a:rPr lang="nl-NL" b="1" dirty="0"/>
              <a:t> (UAV</a:t>
            </a:r>
            <a:r>
              <a:rPr lang="nl-NL" b="1" dirty="0" smtClean="0"/>
              <a:t>)</a:t>
            </a:r>
          </a:p>
          <a:p>
            <a:endParaRPr lang="nl-NL" b="1" dirty="0"/>
          </a:p>
          <a:p>
            <a:r>
              <a:rPr lang="nl-NL" sz="1600" dirty="0"/>
              <a:t>Het Amerikaanse leger begon te experimenteren met onbemande vliegtuigen al in de Eerste Wereldoorlog I. Door de Tweede Wereldoorlog, onbemande vaartuigen kon worden gecontroleerd door radiosignalen, meestal van een ander vliegtuig. Voertuigen die kon terugkeren van een missie en worden teruggewonnen verscheen in de late jaren 1950. Vandaag, </a:t>
            </a:r>
            <a:r>
              <a:rPr lang="nl-NL" sz="1600" dirty="0" err="1"/>
              <a:t>Unmanned</a:t>
            </a:r>
            <a:r>
              <a:rPr lang="nl-NL" sz="1600" dirty="0"/>
              <a:t> </a:t>
            </a:r>
            <a:r>
              <a:rPr lang="nl-NL" sz="1600" dirty="0" err="1"/>
              <a:t>Aerial</a:t>
            </a:r>
            <a:r>
              <a:rPr lang="nl-NL" sz="1600" dirty="0"/>
              <a:t> </a:t>
            </a:r>
            <a:r>
              <a:rPr lang="nl-NL" sz="1600" dirty="0" err="1"/>
              <a:t>Vehicles</a:t>
            </a:r>
            <a:r>
              <a:rPr lang="nl-NL" sz="1600" dirty="0"/>
              <a:t> (</a:t>
            </a:r>
            <a:r>
              <a:rPr lang="nl-NL" sz="1600" dirty="0" err="1"/>
              <a:t>UAV's</a:t>
            </a:r>
            <a:r>
              <a:rPr lang="nl-NL" sz="1600" dirty="0"/>
              <a:t>) uitvoeren van een breed scala van missies en worden gebruikt door alle vier takken van het leger</a:t>
            </a:r>
            <a:r>
              <a:rPr lang="nl-NL" sz="1600" dirty="0" smtClean="0"/>
              <a:t>.</a:t>
            </a:r>
          </a:p>
          <a:p>
            <a:endParaRPr lang="nl-NL" sz="1600" dirty="0" smtClean="0"/>
          </a:p>
          <a:p>
            <a:r>
              <a:rPr lang="nl-NL" sz="1600" dirty="0"/>
              <a:t>Een micro lucht voertuig </a:t>
            </a:r>
            <a:r>
              <a:rPr lang="nl-NL" sz="1600" b="1" dirty="0"/>
              <a:t>(MAV), </a:t>
            </a:r>
            <a:r>
              <a:rPr lang="nl-NL" sz="1600" dirty="0"/>
              <a:t>of micro lucht voertuig, is een klasse van Miniatuur </a:t>
            </a:r>
            <a:r>
              <a:rPr lang="nl-NL" sz="1600" dirty="0" err="1"/>
              <a:t>UAV's</a:t>
            </a:r>
            <a:r>
              <a:rPr lang="nl-NL" sz="1600" dirty="0"/>
              <a:t> die een grootte beperking heeft en kan autonoom zijn. </a:t>
            </a:r>
            <a:r>
              <a:rPr lang="nl-NL" sz="1600" dirty="0" smtClean="0"/>
              <a:t>Een moderne vliegtuig dat zelfs 15 centimeter klein kan zijn. De ontwikkeling </a:t>
            </a:r>
            <a:r>
              <a:rPr lang="nl-NL" sz="1600" dirty="0"/>
              <a:t>wordt </a:t>
            </a:r>
            <a:r>
              <a:rPr lang="nl-NL" sz="1600" dirty="0" smtClean="0"/>
              <a:t>bevorderd </a:t>
            </a:r>
            <a:r>
              <a:rPr lang="nl-NL" sz="1600" dirty="0"/>
              <a:t>door commerciële, onderzoek, de overheid en militaire doeleinden; met insecten-</a:t>
            </a:r>
            <a:r>
              <a:rPr lang="nl-NL" sz="1600" dirty="0" err="1"/>
              <a:t>sized</a:t>
            </a:r>
            <a:r>
              <a:rPr lang="nl-NL" sz="1600" dirty="0"/>
              <a:t> vliegtuigen naar verluidt in de toekomst verwacht. De kleine </a:t>
            </a:r>
            <a:r>
              <a:rPr lang="nl-NL" sz="1600" dirty="0" smtClean="0"/>
              <a:t>vliegtuigjes </a:t>
            </a:r>
            <a:r>
              <a:rPr lang="nl-NL" sz="1600" dirty="0"/>
              <a:t>maakt </a:t>
            </a:r>
            <a:r>
              <a:rPr lang="nl-NL" sz="1600" dirty="0" smtClean="0"/>
              <a:t>observatie op afstand van </a:t>
            </a:r>
            <a:r>
              <a:rPr lang="nl-NL" sz="1600" dirty="0"/>
              <a:t>gevaarlijke omgevingen </a:t>
            </a:r>
            <a:r>
              <a:rPr lang="nl-NL" sz="1600" dirty="0" smtClean="0"/>
              <a:t>mogelijk die ontoegankelijk zijn voor </a:t>
            </a:r>
            <a:r>
              <a:rPr lang="nl-NL" sz="1600" dirty="0"/>
              <a:t>grondvoertuigen. </a:t>
            </a:r>
            <a:r>
              <a:rPr lang="nl-NL" sz="1600" dirty="0" err="1"/>
              <a:t>MAV's</a:t>
            </a:r>
            <a:r>
              <a:rPr lang="nl-NL" sz="1600" dirty="0"/>
              <a:t> zijn </a:t>
            </a:r>
            <a:r>
              <a:rPr lang="nl-NL" sz="1600" dirty="0" smtClean="0"/>
              <a:t>ook gebouwd voor </a:t>
            </a:r>
            <a:r>
              <a:rPr lang="nl-NL" sz="1600" dirty="0"/>
              <a:t>hobby doeleinden, [2], zoals luchtfoto robotica wedstrijden en luchtfotografie ..</a:t>
            </a:r>
          </a:p>
        </p:txBody>
      </p:sp>
      <p:sp>
        <p:nvSpPr>
          <p:cNvPr id="4" name="Tijdelijke aanduiding voor dianummer 3"/>
          <p:cNvSpPr>
            <a:spLocks noGrp="1"/>
          </p:cNvSpPr>
          <p:nvPr>
            <p:ph type="sldNum" sz="quarter" idx="11"/>
          </p:nvPr>
        </p:nvSpPr>
        <p:spPr/>
        <p:txBody>
          <a:bodyPr/>
          <a:lstStyle/>
          <a:p>
            <a:pPr>
              <a:defRPr/>
            </a:pPr>
            <a:fld id="{322D3366-8204-49F3-9817-AD0786795975}" type="slidenum">
              <a:rPr lang="nl-NL" smtClean="0"/>
              <a:pPr>
                <a:defRPr/>
              </a:pPr>
              <a:t>5</a:t>
            </a:fld>
            <a:endParaRPr lang="nl-NL"/>
          </a:p>
        </p:txBody>
      </p:sp>
    </p:spTree>
    <p:extLst>
      <p:ext uri="{BB962C8B-B14F-4D97-AF65-F5344CB8AC3E}">
        <p14:creationId xmlns:p14="http://schemas.microsoft.com/office/powerpoint/2010/main" val="864422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dirty="0" smtClean="0"/>
              <a:t>Hoe werkt het?</a:t>
            </a:r>
            <a:endParaRPr lang="nl-NL" dirty="0"/>
          </a:p>
        </p:txBody>
      </p:sp>
      <p:pic>
        <p:nvPicPr>
          <p:cNvPr id="1026" name="Picture 2" descr="http://productnieuws.nl/files/advertenties/258/large_hoe%20werkt%20he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4057" y="1202837"/>
            <a:ext cx="5238750" cy="2286001"/>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jdelijke aanduiding voor dianummer 1"/>
          <p:cNvSpPr>
            <a:spLocks noGrp="1"/>
          </p:cNvSpPr>
          <p:nvPr>
            <p:ph type="sldNum" sz="quarter" idx="11"/>
          </p:nvPr>
        </p:nvSpPr>
        <p:spPr/>
        <p:txBody>
          <a:bodyPr/>
          <a:lstStyle/>
          <a:p>
            <a:pPr>
              <a:defRPr/>
            </a:pPr>
            <a:fld id="{2171F287-6227-4FAF-A31E-2CB8FB265786}" type="slidenum">
              <a:rPr lang="nl-NL" smtClean="0"/>
              <a:pPr>
                <a:defRPr/>
              </a:pPr>
              <a:t>6</a:t>
            </a:fld>
            <a:endParaRPr lang="nl-NL"/>
          </a:p>
        </p:txBody>
      </p:sp>
    </p:spTree>
    <p:extLst>
      <p:ext uri="{BB962C8B-B14F-4D97-AF65-F5344CB8AC3E}">
        <p14:creationId xmlns:p14="http://schemas.microsoft.com/office/powerpoint/2010/main" val="3009022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ep 9"/>
          <p:cNvGrpSpPr/>
          <p:nvPr/>
        </p:nvGrpSpPr>
        <p:grpSpPr>
          <a:xfrm>
            <a:off x="3906540" y="4716735"/>
            <a:ext cx="5857875" cy="1895476"/>
            <a:chOff x="3834532" y="4572719"/>
            <a:chExt cx="5857875" cy="1895476"/>
          </a:xfrm>
        </p:grpSpPr>
        <p:pic>
          <p:nvPicPr>
            <p:cNvPr id="5124" name="Picture 4" descr="merken-drones-dji-parr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4532" y="4572719"/>
              <a:ext cx="5857875" cy="189547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hthoek 8"/>
            <p:cNvSpPr/>
            <p:nvPr/>
          </p:nvSpPr>
          <p:spPr>
            <a:xfrm>
              <a:off x="4266580" y="5961542"/>
              <a:ext cx="504056" cy="33936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7193436" y="5981969"/>
              <a:ext cx="817559" cy="33936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itel 6"/>
          <p:cNvSpPr>
            <a:spLocks noGrp="1"/>
          </p:cNvSpPr>
          <p:nvPr>
            <p:ph type="title"/>
          </p:nvPr>
        </p:nvSpPr>
        <p:spPr/>
        <p:txBody>
          <a:bodyPr/>
          <a:lstStyle/>
          <a:p>
            <a:r>
              <a:rPr lang="nl-NL" sz="3600" b="1" dirty="0" smtClean="0"/>
              <a:t>ONDERDELEN</a:t>
            </a:r>
            <a:endParaRPr lang="nl-NL" sz="3600" b="1" dirty="0"/>
          </a:p>
        </p:txBody>
      </p:sp>
      <p:sp>
        <p:nvSpPr>
          <p:cNvPr id="8" name="Tijdelijke aanduiding voor inhoud 7"/>
          <p:cNvSpPr>
            <a:spLocks noGrp="1"/>
          </p:cNvSpPr>
          <p:nvPr>
            <p:ph idx="1"/>
          </p:nvPr>
        </p:nvSpPr>
        <p:spPr>
          <a:xfrm>
            <a:off x="539750" y="1387475"/>
            <a:ext cx="9609138" cy="3617292"/>
          </a:xfrm>
        </p:spPr>
        <p:txBody>
          <a:bodyPr/>
          <a:lstStyle/>
          <a:p>
            <a:r>
              <a:rPr lang="nl-NL" sz="3200" dirty="0" smtClean="0"/>
              <a:t>Drie tot acht, of meer, armen</a:t>
            </a:r>
          </a:p>
          <a:p>
            <a:r>
              <a:rPr lang="nl-NL" sz="3200" dirty="0" smtClean="0"/>
              <a:t>Iedere arm zijn eigen propeller</a:t>
            </a:r>
          </a:p>
          <a:p>
            <a:r>
              <a:rPr lang="nl-NL" sz="3200" dirty="0" smtClean="0"/>
              <a:t>Propellers zijn verticaal gemonteerd</a:t>
            </a:r>
          </a:p>
          <a:p>
            <a:r>
              <a:rPr lang="nl-NL" sz="3200" dirty="0" smtClean="0"/>
              <a:t>Flight controller voor automatische aanpassing</a:t>
            </a:r>
          </a:p>
          <a:p>
            <a:r>
              <a:rPr lang="nl-NL" sz="3200" dirty="0" err="1" smtClean="0"/>
              <a:t>Gimbal</a:t>
            </a:r>
            <a:r>
              <a:rPr lang="nl-NL" sz="3200" dirty="0" smtClean="0"/>
              <a:t> voor camera stabilisatie</a:t>
            </a:r>
          </a:p>
        </p:txBody>
      </p:sp>
      <p:sp>
        <p:nvSpPr>
          <p:cNvPr id="2" name="Tijdelijke aanduiding voor dianummer 1"/>
          <p:cNvSpPr>
            <a:spLocks noGrp="1"/>
          </p:cNvSpPr>
          <p:nvPr>
            <p:ph type="sldNum" sz="quarter" idx="11"/>
          </p:nvPr>
        </p:nvSpPr>
        <p:spPr/>
        <p:txBody>
          <a:bodyPr/>
          <a:lstStyle/>
          <a:p>
            <a:pPr>
              <a:defRPr/>
            </a:pPr>
            <a:fld id="{322D3366-8204-49F3-9817-AD0786795975}" type="slidenum">
              <a:rPr lang="nl-NL" smtClean="0"/>
              <a:pPr>
                <a:defRPr/>
              </a:pPr>
              <a:t>7</a:t>
            </a:fld>
            <a:endParaRPr lang="nl-NL"/>
          </a:p>
        </p:txBody>
      </p:sp>
    </p:spTree>
    <p:extLst>
      <p:ext uri="{BB962C8B-B14F-4D97-AF65-F5344CB8AC3E}">
        <p14:creationId xmlns:p14="http://schemas.microsoft.com/office/powerpoint/2010/main" val="1931980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HOE VLIEGT EEN MULTICOPTER</a:t>
            </a:r>
            <a:endParaRPr lang="nl-NL" sz="3600" b="1" dirty="0"/>
          </a:p>
        </p:txBody>
      </p:sp>
      <p:sp>
        <p:nvSpPr>
          <p:cNvPr id="3" name="Tijdelijke aanduiding voor inhoud 2"/>
          <p:cNvSpPr>
            <a:spLocks noGrp="1"/>
          </p:cNvSpPr>
          <p:nvPr>
            <p:ph idx="1"/>
          </p:nvPr>
        </p:nvSpPr>
        <p:spPr/>
        <p:txBody>
          <a:bodyPr/>
          <a:lstStyle/>
          <a:p>
            <a:r>
              <a:rPr lang="nl-NL" sz="3200" dirty="0" smtClean="0"/>
              <a:t>Iedere rotor heeft meerdere (2,3,4) rotorbladen</a:t>
            </a:r>
          </a:p>
          <a:p>
            <a:r>
              <a:rPr lang="nl-NL" sz="3200" dirty="0" smtClean="0"/>
              <a:t>Boven de rotorbladen ontstaat onderdruk boven het blad</a:t>
            </a:r>
          </a:p>
          <a:p>
            <a:r>
              <a:rPr lang="nl-NL" sz="3200" dirty="0" smtClean="0"/>
              <a:t>Snelheid en grootte van het blad bepalen het drukverschil, dus de opwaartse kracht</a:t>
            </a:r>
          </a:p>
          <a:p>
            <a:r>
              <a:rPr lang="nl-NL" sz="3200" dirty="0" smtClean="0"/>
              <a:t>Helft van de rotors draait met de klok mee, de andere helft tegen de klok in, hierdoor worden de rotatie krachten gecompenseerd</a:t>
            </a:r>
            <a:br>
              <a:rPr lang="nl-NL" sz="3200" dirty="0" smtClean="0"/>
            </a:br>
            <a:r>
              <a:rPr lang="nl-NL" sz="3200" dirty="0" smtClean="0"/>
              <a:t>(de juiste rotorbladen op de juiste rotor!</a:t>
            </a:r>
          </a:p>
          <a:p>
            <a:endParaRPr lang="nl-NL" dirty="0"/>
          </a:p>
        </p:txBody>
      </p:sp>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8</a:t>
            </a:fld>
            <a:endParaRPr lang="nl-NL"/>
          </a:p>
        </p:txBody>
      </p:sp>
    </p:spTree>
    <p:extLst>
      <p:ext uri="{BB962C8B-B14F-4D97-AF65-F5344CB8AC3E}">
        <p14:creationId xmlns:p14="http://schemas.microsoft.com/office/powerpoint/2010/main" val="2039839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smtClean="0"/>
              <a:t>HOE VLIEGT EEN VLIEGTUIG</a:t>
            </a:r>
            <a:endParaRPr lang="nl-NL" sz="3600" b="1" dirty="0"/>
          </a:p>
        </p:txBody>
      </p:sp>
      <p:sp>
        <p:nvSpPr>
          <p:cNvPr id="3" name="Tijdelijke aanduiding voor inhoud 2"/>
          <p:cNvSpPr>
            <a:spLocks noGrp="1"/>
          </p:cNvSpPr>
          <p:nvPr>
            <p:ph idx="1"/>
          </p:nvPr>
        </p:nvSpPr>
        <p:spPr>
          <a:xfrm>
            <a:off x="666180" y="3924647"/>
            <a:ext cx="9223058" cy="2564896"/>
          </a:xfrm>
        </p:spPr>
        <p:txBody>
          <a:bodyPr>
            <a:noAutofit/>
          </a:bodyPr>
          <a:lstStyle/>
          <a:p>
            <a:r>
              <a:rPr lang="nl-NL" sz="3200" dirty="0" smtClean="0"/>
              <a:t>Door de kromming is de luchtdruk boven de vleugel lager dan er boven</a:t>
            </a:r>
          </a:p>
          <a:p>
            <a:r>
              <a:rPr lang="nl-NL" sz="3200" dirty="0" smtClean="0"/>
              <a:t>Werkt alleen bij beweging</a:t>
            </a:r>
          </a:p>
          <a:p>
            <a:r>
              <a:rPr lang="nl-NL" sz="3200" dirty="0" err="1" smtClean="0"/>
              <a:t>Flaps</a:t>
            </a:r>
            <a:r>
              <a:rPr lang="nl-NL" sz="3200" dirty="0" smtClean="0"/>
              <a:t> tijdens start en landing voor verdere versterking van het effect</a:t>
            </a:r>
            <a:endParaRPr lang="nl-NL" sz="3200" dirty="0"/>
          </a:p>
        </p:txBody>
      </p:sp>
      <p:pic>
        <p:nvPicPr>
          <p:cNvPr id="6146" name="Picture 2" descr="http://users.telenet.be/aerodynamica/intro.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8348" y="1548383"/>
            <a:ext cx="4552950" cy="2247901"/>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ijdelijke aanduiding voor dianummer 6"/>
          <p:cNvSpPr>
            <a:spLocks noGrp="1"/>
          </p:cNvSpPr>
          <p:nvPr>
            <p:ph type="sldNum" sz="quarter" idx="11"/>
          </p:nvPr>
        </p:nvSpPr>
        <p:spPr/>
        <p:txBody>
          <a:bodyPr/>
          <a:lstStyle/>
          <a:p>
            <a:pPr>
              <a:defRPr/>
            </a:pPr>
            <a:fld id="{322D3366-8204-49F3-9817-AD0786795975}" type="slidenum">
              <a:rPr lang="nl-NL" smtClean="0"/>
              <a:pPr>
                <a:defRPr/>
              </a:pPr>
              <a:t>9</a:t>
            </a:fld>
            <a:endParaRPr lang="nl-NL"/>
          </a:p>
        </p:txBody>
      </p:sp>
    </p:spTree>
    <p:extLst>
      <p:ext uri="{BB962C8B-B14F-4D97-AF65-F5344CB8AC3E}">
        <p14:creationId xmlns:p14="http://schemas.microsoft.com/office/powerpoint/2010/main" val="3663941584"/>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e">
  <a:themeElements>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Presentatie</Template>
  <TotalTime>345</TotalTime>
  <Words>1489</Words>
  <Application>Microsoft Office PowerPoint</Application>
  <PresentationFormat>Aangepast</PresentationFormat>
  <Paragraphs>213</Paragraphs>
  <Slides>31</Slides>
  <Notes>15</Notes>
  <HiddenSlides>0</HiddenSlides>
  <MMClips>2</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31</vt:i4>
      </vt:variant>
    </vt:vector>
  </HeadingPairs>
  <TitlesOfParts>
    <vt:vector size="35" baseType="lpstr">
      <vt:lpstr>Arial</vt:lpstr>
      <vt:lpstr>Franklin Gothic Heavy</vt:lpstr>
      <vt:lpstr>Verdana</vt:lpstr>
      <vt:lpstr>Presentatie</vt:lpstr>
      <vt:lpstr>PowerPoint-presentatie</vt:lpstr>
      <vt:lpstr>INHOUD</vt:lpstr>
      <vt:lpstr>Drone= Onbemand luchtvaartuig</vt:lpstr>
      <vt:lpstr>VEELVOORKOMENDE TERMEN</vt:lpstr>
      <vt:lpstr>UAV</vt:lpstr>
      <vt:lpstr>Hoe werkt het?</vt:lpstr>
      <vt:lpstr>ONDERDELEN</vt:lpstr>
      <vt:lpstr>HOE VLIEGT EEN MULTICOPTER</vt:lpstr>
      <vt:lpstr>HOE VLIEGT EEN VLIEGTUIG</vt:lpstr>
      <vt:lpstr>Een quadcopter of quadrocopter is een hefschroefvliegtuig dat wordt aangedreven door vier propellers. Het is een type drone.</vt:lpstr>
      <vt:lpstr>STAMPEN, ROLLEN EN GIEREN</vt:lpstr>
      <vt:lpstr>HOE VLIEGT EEN MULTICOPTER</vt:lpstr>
      <vt:lpstr>Gebruiksdoelen</vt:lpstr>
      <vt:lpstr>GEBRUIKSCATEGORIEËN</vt:lpstr>
      <vt:lpstr>MILITAIR</vt:lpstr>
      <vt:lpstr>WERK</vt:lpstr>
      <vt:lpstr>PowerPoint-presentatie</vt:lpstr>
      <vt:lpstr>Mini Drone</vt:lpstr>
      <vt:lpstr>HOBBY</vt:lpstr>
      <vt:lpstr>WIKIPEDIA</vt:lpstr>
      <vt:lpstr>BESTURING</vt:lpstr>
      <vt:lpstr>GIMBAL</vt:lpstr>
      <vt:lpstr>Regelgeving</vt:lpstr>
      <vt:lpstr>UITDAGINGEN BIJ GEBRUIK</vt:lpstr>
      <vt:lpstr>UITDAGINGEN VOOR DERDEN</vt:lpstr>
      <vt:lpstr>WETGEVING</vt:lpstr>
      <vt:lpstr>Wat heb ik nodig?</vt:lpstr>
      <vt:lpstr>SELECTIE SERIEUZE HOBBY-DRONES</vt:lpstr>
      <vt:lpstr>GoPro CAMERA</vt:lpstr>
      <vt:lpstr>GEÏNTERESSEERD?</vt:lpstr>
      <vt:lpstr>PowerPoint-presentatie</vt:lpstr>
    </vt:vector>
  </TitlesOfParts>
  <Company>HCC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fkroes</dc:creator>
  <cp:lastModifiedBy>jan boerema</cp:lastModifiedBy>
  <cp:revision>43</cp:revision>
  <dcterms:created xsi:type="dcterms:W3CDTF">2007-10-22T07:34:34Z</dcterms:created>
  <dcterms:modified xsi:type="dcterms:W3CDTF">2016-02-11T10:43:54Z</dcterms:modified>
</cp:coreProperties>
</file>